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3" r:id="rId3"/>
    <p:sldMasterId id="2147483686" r:id="rId4"/>
    <p:sldMasterId id="2147483699" r:id="rId5"/>
    <p:sldMasterId id="2147483712" r:id="rId6"/>
    <p:sldMasterId id="2147483729" r:id="rId7"/>
    <p:sldMasterId id="2147483742" r:id="rId8"/>
    <p:sldMasterId id="2147483755" r:id="rId9"/>
    <p:sldMasterId id="2147483768" r:id="rId10"/>
  </p:sldMasterIdLst>
  <p:notesMasterIdLst>
    <p:notesMasterId r:id="rId96"/>
  </p:notesMasterIdLst>
  <p:sldIdLst>
    <p:sldId id="256" r:id="rId11"/>
    <p:sldId id="270" r:id="rId12"/>
    <p:sldId id="353" r:id="rId13"/>
    <p:sldId id="354" r:id="rId14"/>
    <p:sldId id="355" r:id="rId15"/>
    <p:sldId id="356" r:id="rId16"/>
    <p:sldId id="357" r:id="rId17"/>
    <p:sldId id="358" r:id="rId18"/>
    <p:sldId id="317" r:id="rId19"/>
    <p:sldId id="284" r:id="rId20"/>
    <p:sldId id="262" r:id="rId21"/>
    <p:sldId id="257" r:id="rId22"/>
    <p:sldId id="260" r:id="rId23"/>
    <p:sldId id="261" r:id="rId24"/>
    <p:sldId id="263" r:id="rId25"/>
    <p:sldId id="264" r:id="rId26"/>
    <p:sldId id="265" r:id="rId27"/>
    <p:sldId id="266" r:id="rId28"/>
    <p:sldId id="267" r:id="rId29"/>
    <p:sldId id="268" r:id="rId30"/>
    <p:sldId id="269" r:id="rId31"/>
    <p:sldId id="318" r:id="rId32"/>
    <p:sldId id="285" r:id="rId33"/>
    <p:sldId id="332" r:id="rId34"/>
    <p:sldId id="333" r:id="rId35"/>
    <p:sldId id="334" r:id="rId36"/>
    <p:sldId id="335" r:id="rId37"/>
    <p:sldId id="336" r:id="rId38"/>
    <p:sldId id="337" r:id="rId39"/>
    <p:sldId id="338" r:id="rId40"/>
    <p:sldId id="339" r:id="rId41"/>
    <p:sldId id="340" r:id="rId42"/>
    <p:sldId id="341" r:id="rId43"/>
    <p:sldId id="319" r:id="rId44"/>
    <p:sldId id="286" r:id="rId45"/>
    <p:sldId id="288" r:id="rId46"/>
    <p:sldId id="287"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52" r:id="rId64"/>
    <p:sldId id="306" r:id="rId65"/>
    <p:sldId id="307" r:id="rId66"/>
    <p:sldId id="308" r:id="rId67"/>
    <p:sldId id="309" r:id="rId68"/>
    <p:sldId id="310" r:id="rId69"/>
    <p:sldId id="311" r:id="rId70"/>
    <p:sldId id="312" r:id="rId71"/>
    <p:sldId id="313" r:id="rId72"/>
    <p:sldId id="314" r:id="rId73"/>
    <p:sldId id="315"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271" r:id="rId87"/>
    <p:sldId id="342" r:id="rId88"/>
    <p:sldId id="343" r:id="rId89"/>
    <p:sldId id="344" r:id="rId90"/>
    <p:sldId id="345" r:id="rId91"/>
    <p:sldId id="283" r:id="rId92"/>
    <p:sldId id="359" r:id="rId93"/>
    <p:sldId id="272" r:id="rId94"/>
    <p:sldId id="259" r:id="rId95"/>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7"/>
    <p:restoredTop sz="94650"/>
  </p:normalViewPr>
  <p:slideViewPr>
    <p:cSldViewPr snapToGrid="0" snapToObjects="1">
      <p:cViewPr varScale="1">
        <p:scale>
          <a:sx n="123" d="100"/>
          <a:sy n="123" d="100"/>
        </p:scale>
        <p:origin x="192" y="8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ED8B7-C876-344C-A5FC-2FA60C9AA8DB}" type="datetimeFigureOut">
              <a:rPr lang="fr-FR" smtClean="0"/>
              <a:t>16/11/2020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5E50-8BDE-D94C-A6D4-55A4E3F46D1B}" type="slidenum">
              <a:rPr lang="fr-FR" smtClean="0"/>
              <a:t>‹N°›</a:t>
            </a:fld>
            <a:endParaRPr lang="fr-FR"/>
          </a:p>
        </p:txBody>
      </p:sp>
    </p:spTree>
    <p:extLst>
      <p:ext uri="{BB962C8B-B14F-4D97-AF65-F5344CB8AC3E}">
        <p14:creationId xmlns:p14="http://schemas.microsoft.com/office/powerpoint/2010/main" val="302926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447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22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47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28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9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860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a:sym typeface="Wingdings" panose="05000000000000000000" pitchFamily="2" charset="2"/>
              </a:rPr>
              <a:t>2min</a:t>
            </a:r>
            <a:endParaRPr lang="fr-FR" b="1" baseline="0" dirty="0"/>
          </a:p>
          <a:p>
            <a:endParaRPr lang="fr-FR" dirty="0"/>
          </a:p>
        </p:txBody>
      </p:sp>
      <p:sp>
        <p:nvSpPr>
          <p:cNvPr id="4" name="Espace réservé du numéro de diapositive 3"/>
          <p:cNvSpPr>
            <a:spLocks noGrp="1"/>
          </p:cNvSpPr>
          <p:nvPr>
            <p:ph type="sldNum" sz="quarter" idx="10"/>
          </p:nvPr>
        </p:nvSpPr>
        <p:spPr/>
        <p:txBody>
          <a:bodyPr/>
          <a:lstStyle/>
          <a:p>
            <a:fld id="{084E532D-ECEB-4BF4-ADA8-93C008E7B335}" type="slidenum">
              <a:rPr lang="fr-FR" smtClean="0"/>
              <a:t>36</a:t>
            </a:fld>
            <a:endParaRPr lang="fr-FR"/>
          </a:p>
        </p:txBody>
      </p:sp>
    </p:spTree>
    <p:extLst>
      <p:ext uri="{BB962C8B-B14F-4D97-AF65-F5344CB8AC3E}">
        <p14:creationId xmlns:p14="http://schemas.microsoft.com/office/powerpoint/2010/main" val="115982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a:sym typeface="Wingdings" panose="05000000000000000000" pitchFamily="2" charset="2"/>
              </a:rPr>
              <a:t>2min</a:t>
            </a:r>
            <a:endParaRPr lang="fr-FR" b="1" baseline="0" dirty="0"/>
          </a:p>
          <a:p>
            <a:endParaRPr lang="fr-FR" dirty="0"/>
          </a:p>
        </p:txBody>
      </p:sp>
      <p:sp>
        <p:nvSpPr>
          <p:cNvPr id="4" name="Espace réservé du numéro de diapositive 3"/>
          <p:cNvSpPr>
            <a:spLocks noGrp="1"/>
          </p:cNvSpPr>
          <p:nvPr>
            <p:ph type="sldNum" sz="quarter" idx="10"/>
          </p:nvPr>
        </p:nvSpPr>
        <p:spPr/>
        <p:txBody>
          <a:bodyPr/>
          <a:lstStyle/>
          <a:p>
            <a:fld id="{084E532D-ECEB-4BF4-ADA8-93C008E7B335}" type="slidenum">
              <a:rPr lang="fr-FR" smtClean="0"/>
              <a:t>38</a:t>
            </a:fld>
            <a:endParaRPr lang="fr-FR"/>
          </a:p>
        </p:txBody>
      </p:sp>
    </p:spTree>
    <p:extLst>
      <p:ext uri="{BB962C8B-B14F-4D97-AF65-F5344CB8AC3E}">
        <p14:creationId xmlns:p14="http://schemas.microsoft.com/office/powerpoint/2010/main" val="92696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46</a:t>
            </a:fld>
            <a:endParaRPr lang="fr-FR"/>
          </a:p>
        </p:txBody>
      </p:sp>
    </p:spTree>
    <p:extLst>
      <p:ext uri="{BB962C8B-B14F-4D97-AF65-F5344CB8AC3E}">
        <p14:creationId xmlns:p14="http://schemas.microsoft.com/office/powerpoint/2010/main" val="384104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47</a:t>
            </a:fld>
            <a:endParaRPr lang="fr-FR"/>
          </a:p>
        </p:txBody>
      </p:sp>
    </p:spTree>
    <p:extLst>
      <p:ext uri="{BB962C8B-B14F-4D97-AF65-F5344CB8AC3E}">
        <p14:creationId xmlns:p14="http://schemas.microsoft.com/office/powerpoint/2010/main" val="614017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i="0" dirty="0"/>
              <a:t>P</a:t>
            </a:r>
            <a:r>
              <a:rPr lang="fr-FR" i="1" dirty="0"/>
              <a:t>eut être unique pour un système frigorifique</a:t>
            </a:r>
            <a:endParaRPr lang="fr-FR" b="1" i="1" dirty="0"/>
          </a:p>
          <a:p>
            <a:endParaRPr lang="fr-FR" dirty="0"/>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48</a:t>
            </a:fld>
            <a:endParaRPr lang="fr-FR"/>
          </a:p>
        </p:txBody>
      </p:sp>
    </p:spTree>
    <p:extLst>
      <p:ext uri="{BB962C8B-B14F-4D97-AF65-F5344CB8AC3E}">
        <p14:creationId xmlns:p14="http://schemas.microsoft.com/office/powerpoint/2010/main" val="147821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92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56</a:t>
            </a:fld>
            <a:endParaRPr lang="fr-FR"/>
          </a:p>
        </p:txBody>
      </p:sp>
    </p:spTree>
    <p:extLst>
      <p:ext uri="{BB962C8B-B14F-4D97-AF65-F5344CB8AC3E}">
        <p14:creationId xmlns:p14="http://schemas.microsoft.com/office/powerpoint/2010/main" val="339775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a:solidFill>
                  <a:schemeClr val="tx1"/>
                </a:solidFill>
                <a:latin typeface="Arial" panose="020B0604020202020204" pitchFamily="34" charset="0"/>
                <a:ea typeface="+mn-ea"/>
                <a:cs typeface="Arial" panose="020B0604020202020204" pitchFamily="34" charset="0"/>
              </a:rPr>
              <a:t>A.2.1 Périodicité des inspections</a:t>
            </a:r>
          </a:p>
          <a:p>
            <a:r>
              <a:rPr lang="fr-FR" sz="1200" b="0" i="0" u="none" strike="noStrike" kern="1200" baseline="0" dirty="0">
                <a:solidFill>
                  <a:schemeClr val="tx1"/>
                </a:solidFill>
                <a:latin typeface="Arial" panose="020B0604020202020204" pitchFamily="34" charset="0"/>
                <a:ea typeface="+mn-ea"/>
                <a:cs typeface="Arial" panose="020B0604020202020204" pitchFamily="34" charset="0"/>
              </a:rPr>
              <a:t>Pour disposer d’une vérification globale du système frigorifique, l’exploitant peut prendre des dispositions pour regrouper les inspections périodiques (récipients et tuyauteries).</a:t>
            </a:r>
          </a:p>
          <a:p>
            <a:r>
              <a:rPr lang="fr-FR" sz="1200" b="0" i="0" u="none" strike="noStrike" kern="1200" baseline="0" dirty="0">
                <a:solidFill>
                  <a:schemeClr val="tx1"/>
                </a:solidFill>
                <a:latin typeface="Arial" panose="020B0604020202020204" pitchFamily="34" charset="0"/>
                <a:ea typeface="+mn-ea"/>
                <a:cs typeface="Arial" panose="020B0604020202020204" pitchFamily="34" charset="0"/>
              </a:rPr>
              <a:t>NB : à formaliser dans le plan d’inspection du système (ANNEXE I - 5.2 Inspection périodique)</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57</a:t>
            </a:fld>
            <a:endParaRPr lang="fr-FR"/>
          </a:p>
        </p:txBody>
      </p:sp>
    </p:spTree>
    <p:extLst>
      <p:ext uri="{BB962C8B-B14F-4D97-AF65-F5344CB8AC3E}">
        <p14:creationId xmlns:p14="http://schemas.microsoft.com/office/powerpoint/2010/main" val="172539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Contenu des IP issu de l’ANNEXE II du CTP « MODES DE DÉGRADATION ».</a:t>
            </a:r>
          </a:p>
          <a:p>
            <a:r>
              <a:rPr lang="fr-FR" dirty="0">
                <a:latin typeface="Arial" panose="020B0604020202020204" pitchFamily="34" charset="0"/>
                <a:cs typeface="Arial" panose="020B0604020202020204" pitchFamily="34" charset="0"/>
              </a:rPr>
              <a:t>Contrôles</a:t>
            </a:r>
            <a:r>
              <a:rPr lang="fr-FR" baseline="0" dirty="0">
                <a:latin typeface="Arial" panose="020B0604020202020204" pitchFamily="34" charset="0"/>
                <a:cs typeface="Arial" panose="020B0604020202020204" pitchFamily="34" charset="0"/>
              </a:rPr>
              <a:t> communs pour tous les ESP dans le chap. A ; les spécificités pour certains ESP figurent dans leur chapitre concerné.</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Harmonisation du contenu des inspections pour les chap. B, C, D et E.4.2.</a:t>
            </a:r>
          </a:p>
          <a:p>
            <a:r>
              <a:rPr lang="fr-FR" dirty="0">
                <a:latin typeface="Arial" panose="020B0604020202020204" pitchFamily="34" charset="0"/>
                <a:cs typeface="Arial" panose="020B0604020202020204" pitchFamily="34" charset="0"/>
              </a:rPr>
              <a:t>Pas de changement majeur</a:t>
            </a:r>
            <a:r>
              <a:rPr lang="fr-FR" baseline="0" dirty="0">
                <a:latin typeface="Arial" panose="020B0604020202020204" pitchFamily="34" charset="0"/>
                <a:cs typeface="Arial" panose="020B0604020202020204" pitchFamily="34" charset="0"/>
              </a:rPr>
              <a:t> dans le contenu des IP hormis pour les accessoires de sécurité.</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58</a:t>
            </a:fld>
            <a:endParaRPr lang="fr-FR"/>
          </a:p>
        </p:txBody>
      </p:sp>
    </p:spTree>
    <p:extLst>
      <p:ext uri="{BB962C8B-B14F-4D97-AF65-F5344CB8AC3E}">
        <p14:creationId xmlns:p14="http://schemas.microsoft.com/office/powerpoint/2010/main" val="3476128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Arial" panose="020B0604020202020204" pitchFamily="34" charset="0"/>
                <a:cs typeface="Arial" panose="020B0604020202020204" pitchFamily="34" charset="0"/>
              </a:rPr>
              <a:t>Contrôle des accessoires de sécurité</a:t>
            </a:r>
            <a:r>
              <a:rPr lang="fr-FR" baseline="0" dirty="0">
                <a:latin typeface="Arial" panose="020B0604020202020204" pitchFamily="34" charset="0"/>
                <a:cs typeface="Arial" panose="020B0604020202020204" pitchFamily="34" charset="0"/>
              </a:rPr>
              <a:t> davantage détaillé afin de répondre à l’AM du 20/11/2017</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59</a:t>
            </a:fld>
            <a:endParaRPr lang="fr-FR"/>
          </a:p>
        </p:txBody>
      </p:sp>
    </p:spTree>
    <p:extLst>
      <p:ext uri="{BB962C8B-B14F-4D97-AF65-F5344CB8AC3E}">
        <p14:creationId xmlns:p14="http://schemas.microsoft.com/office/powerpoint/2010/main" val="2053395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Arial" panose="020B0604020202020204" pitchFamily="34" charset="0"/>
                <a:cs typeface="Arial" panose="020B0604020202020204" pitchFamily="34" charset="0"/>
              </a:rPr>
              <a:t>Intervalles</a:t>
            </a:r>
            <a:r>
              <a:rPr lang="fr-FR" baseline="0" dirty="0">
                <a:latin typeface="Arial" panose="020B0604020202020204" pitchFamily="34" charset="0"/>
                <a:cs typeface="Arial" panose="020B0604020202020204" pitchFamily="34" charset="0"/>
              </a:rPr>
              <a:t> maxi RP plus liés à l’AM 20/11/2017 qu’au CTP.</a:t>
            </a:r>
          </a:p>
          <a:p>
            <a:r>
              <a:rPr lang="fr-FR" baseline="0" dirty="0">
                <a:latin typeface="Arial" panose="020B0604020202020204" pitchFamily="34" charset="0"/>
                <a:cs typeface="Arial" panose="020B0604020202020204" pitchFamily="34" charset="0"/>
              </a:rPr>
              <a:t>Soupape neuve ou </a:t>
            </a:r>
            <a:r>
              <a:rPr lang="fr-FR" baseline="0" dirty="0" err="1">
                <a:latin typeface="Arial" panose="020B0604020202020204" pitchFamily="34" charset="0"/>
                <a:cs typeface="Arial" panose="020B0604020202020204" pitchFamily="34" charset="0"/>
              </a:rPr>
              <a:t>retarée</a:t>
            </a:r>
            <a:r>
              <a:rPr lang="fr-FR" baseline="0" dirty="0">
                <a:latin typeface="Arial" panose="020B0604020202020204" pitchFamily="34" charset="0"/>
                <a:cs typeface="Arial" panose="020B0604020202020204" pitchFamily="34" charset="0"/>
              </a:rPr>
              <a:t> : ne pas confondre le justificatif de la date de pose et le certificat de tarage ou </a:t>
            </a:r>
            <a:r>
              <a:rPr lang="fr-FR" baseline="0" dirty="0" err="1">
                <a:latin typeface="Arial" panose="020B0604020202020204" pitchFamily="34" charset="0"/>
                <a:cs typeface="Arial" panose="020B0604020202020204" pitchFamily="34" charset="0"/>
              </a:rPr>
              <a:t>retarage</a:t>
            </a:r>
            <a:r>
              <a:rPr lang="fr-FR" baseline="0" dirty="0">
                <a:latin typeface="Arial" panose="020B0604020202020204" pitchFamily="34" charset="0"/>
                <a:cs typeface="Arial" panose="020B0604020202020204" pitchFamily="34" charset="0"/>
              </a:rPr>
              <a:t> ; ce dernier peut être antérieur à 6 mois et fait l’objet d’un autre document.</a:t>
            </a:r>
          </a:p>
          <a:p>
            <a:r>
              <a:rPr lang="fr-FR" baseline="0" dirty="0">
                <a:latin typeface="Arial" panose="020B0604020202020204" pitchFamily="34" charset="0"/>
                <a:cs typeface="Arial" panose="020B0604020202020204" pitchFamily="34" charset="0"/>
              </a:rPr>
              <a:t>Comme lors du remplacement les soupapes, l’OH contrôle le justificatif de réglage du pressostat HP.</a:t>
            </a: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60</a:t>
            </a:fld>
            <a:endParaRPr lang="fr-FR"/>
          </a:p>
        </p:txBody>
      </p:sp>
    </p:spTree>
    <p:extLst>
      <p:ext uri="{BB962C8B-B14F-4D97-AF65-F5344CB8AC3E}">
        <p14:creationId xmlns:p14="http://schemas.microsoft.com/office/powerpoint/2010/main" val="364161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latin typeface="Arial" panose="020B0604020202020204" pitchFamily="34" charset="0"/>
                <a:cs typeface="Arial" panose="020B0604020202020204" pitchFamily="34" charset="0"/>
              </a:rPr>
              <a:t>ATTENTION : Les zones prises en glace ne nécessitent pas de contrôles supplémentaires, la glace exerçant un rôle de protection de la paroi de l’équipement (isolant thermique).</a:t>
            </a: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61</a:t>
            </a:fld>
            <a:endParaRPr lang="fr-FR"/>
          </a:p>
        </p:txBody>
      </p:sp>
    </p:spTree>
    <p:extLst>
      <p:ext uri="{BB962C8B-B14F-4D97-AF65-F5344CB8AC3E}">
        <p14:creationId xmlns:p14="http://schemas.microsoft.com/office/powerpoint/2010/main" val="279522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latin typeface="Arial" panose="020B0604020202020204" pitchFamily="34" charset="0"/>
                <a:cs typeface="Arial" panose="020B0604020202020204" pitchFamily="34" charset="0"/>
              </a:rPr>
              <a:t>Supprimé car le préambule du CTP repose notamment sur le fait que « les couples fluides frigorigènes / matériaux prévus dans le CTP n’engendrent pas de corrosion ».</a:t>
            </a: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62</a:t>
            </a:fld>
            <a:endParaRPr lang="fr-FR"/>
          </a:p>
        </p:txBody>
      </p:sp>
    </p:spTree>
    <p:extLst>
      <p:ext uri="{BB962C8B-B14F-4D97-AF65-F5344CB8AC3E}">
        <p14:creationId xmlns:p14="http://schemas.microsoft.com/office/powerpoint/2010/main" val="440399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latin typeface="Arial" panose="020B0604020202020204" pitchFamily="34" charset="0"/>
                <a:cs typeface="Arial" panose="020B0604020202020204" pitchFamily="34" charset="0"/>
              </a:rPr>
              <a:t>ATTENTION, modifier un ensemble (ajout ou suppression d’ESP) ne rend pas caduque sa déclaration CE ou UE de conformité d’ensemble initiale , sauf dans le cas d’une modification importante.</a:t>
            </a: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63</a:t>
            </a:fld>
            <a:endParaRPr lang="fr-FR"/>
          </a:p>
        </p:txBody>
      </p:sp>
    </p:spTree>
    <p:extLst>
      <p:ext uri="{BB962C8B-B14F-4D97-AF65-F5344CB8AC3E}">
        <p14:creationId xmlns:p14="http://schemas.microsoft.com/office/powerpoint/2010/main" val="899882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latin typeface="Arial" panose="020B0604020202020204" pitchFamily="34" charset="0"/>
                <a:cs typeface="Arial" panose="020B0604020202020204" pitchFamily="34" charset="0"/>
              </a:rPr>
              <a:t>Pas de différences fondamentales si on intervient sur une installation ou sur un ensemble ; on raisonne sur le système frigorifique.</a:t>
            </a:r>
          </a:p>
          <a:p>
            <a:r>
              <a:rPr lang="fr-FR" baseline="0" dirty="0">
                <a:latin typeface="Arial" panose="020B0604020202020204" pitchFamily="34" charset="0"/>
                <a:cs typeface="Arial" panose="020B0604020202020204" pitchFamily="34" charset="0"/>
              </a:rPr>
              <a:t>BUT = CTP autoportant ; éviter de devoir se reporter à d’autres guides ; </a:t>
            </a:r>
          </a:p>
          <a:p>
            <a:r>
              <a:rPr lang="fr-FR" baseline="0" dirty="0">
                <a:latin typeface="Arial" panose="020B0604020202020204" pitchFamily="34" charset="0"/>
                <a:cs typeface="Arial" panose="020B0604020202020204" pitchFamily="34" charset="0"/>
              </a:rPr>
              <a:t>57 cas de notabilité d’intervention traités suite au REX ; CTP 2014 = 12 cas seulement</a:t>
            </a:r>
          </a:p>
        </p:txBody>
      </p:sp>
      <p:sp>
        <p:nvSpPr>
          <p:cNvPr id="4" name="Espace réservé du numéro de diapositive 3"/>
          <p:cNvSpPr>
            <a:spLocks noGrp="1"/>
          </p:cNvSpPr>
          <p:nvPr>
            <p:ph type="sldNum" sz="quarter" idx="10"/>
          </p:nvPr>
        </p:nvSpPr>
        <p:spPr/>
        <p:txBody>
          <a:bodyPr/>
          <a:lstStyle/>
          <a:p>
            <a:fld id="{0678144F-5BF6-446B-B5CB-C082950B1F6D}" type="slidenum">
              <a:rPr lang="fr-FR" smtClean="0"/>
              <a:t>64</a:t>
            </a:fld>
            <a:endParaRPr lang="fr-FR"/>
          </a:p>
        </p:txBody>
      </p:sp>
    </p:spTree>
    <p:extLst>
      <p:ext uri="{BB962C8B-B14F-4D97-AF65-F5344CB8AC3E}">
        <p14:creationId xmlns:p14="http://schemas.microsoft.com/office/powerpoint/2010/main" val="2965396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Article 13 de l’arrêté du 20/11/2017</a:t>
            </a:r>
          </a:p>
          <a:p>
            <a:r>
              <a:rPr lang="fr-FR" dirty="0"/>
              <a:t>Les PI</a:t>
            </a:r>
            <a:r>
              <a:rPr lang="fr-FR" baseline="0" dirty="0"/>
              <a:t> doivent être disponibles au 01/01/2021</a:t>
            </a:r>
          </a:p>
          <a:p>
            <a:r>
              <a:rPr lang="fr-FR" baseline="0" dirty="0"/>
              <a:t>L’approbation est nécessaire en cas de requalification</a:t>
            </a:r>
          </a:p>
          <a:p>
            <a:r>
              <a:rPr lang="fr-FR" baseline="0" dirty="0"/>
              <a:t>Rappel art 3 BSERR 20-037 : tant que le PI n’est pas approuvé, le PI doit être présent et conforme au CTP</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06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564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Article 13 de l’arrêté du 20/11/2017</a:t>
            </a:r>
          </a:p>
          <a:p>
            <a:r>
              <a:rPr lang="fr-FR" dirty="0"/>
              <a:t>Délais pour approbation</a:t>
            </a:r>
          </a:p>
          <a:p>
            <a:pPr marL="171450" indent="-171450">
              <a:buFontTx/>
              <a:buChar char="-"/>
            </a:pPr>
            <a:r>
              <a:rPr lang="fr-FR" dirty="0"/>
              <a:t>Trois mois en base – guides des guides V-1-a</a:t>
            </a:r>
          </a:p>
          <a:p>
            <a:pPr marL="171450" indent="-171450">
              <a:buFontTx/>
              <a:buChar char="-"/>
            </a:pPr>
            <a:endParaRPr lang="fr-FR" dirty="0"/>
          </a:p>
          <a:p>
            <a:pPr marL="171450" indent="-171450">
              <a:buFontTx/>
              <a:buChar char="-"/>
            </a:pPr>
            <a:r>
              <a:rPr lang="fr-FR" dirty="0"/>
              <a:t>1 mois si l’approbation intervient lors de la requalification – 1 mois est la durée maxi pour statuer sur la requalification -FAQ</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671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Reprise des conditions de AQUAP</a:t>
            </a:r>
            <a:r>
              <a:rPr lang="fr-FR" baseline="0" dirty="0"/>
              <a:t> 2020-01 pour éviter les refus</a:t>
            </a:r>
          </a:p>
          <a:p>
            <a:endParaRPr lang="fr-FR" baseline="0" dirty="0"/>
          </a:p>
          <a:p>
            <a:r>
              <a:rPr lang="fr-FR" baseline="0" dirty="0"/>
              <a:t>Conséquences de </a:t>
            </a:r>
          </a:p>
          <a:p>
            <a:pPr marL="171450" indent="-171450">
              <a:buFontTx/>
              <a:buChar char="-"/>
            </a:pPr>
            <a:r>
              <a:rPr lang="fr-FR" baseline="0" dirty="0"/>
              <a:t>Modes de dégradations supplémentaires : analyse et définition des contrôles pertinents et de leur périodicité</a:t>
            </a:r>
          </a:p>
          <a:p>
            <a:pPr marL="171450" indent="-171450">
              <a:buFontTx/>
              <a:buChar char="-"/>
            </a:pPr>
            <a:r>
              <a:rPr lang="fr-FR" baseline="0" dirty="0"/>
              <a:t>COCL : définition du paramètre physique ou chimique et des dispositions de suivi et traitement en cas de dépassement</a:t>
            </a:r>
          </a:p>
          <a:p>
            <a:pPr marL="171450" indent="-171450">
              <a:buFontTx/>
              <a:buChar char="-"/>
            </a:pPr>
            <a:r>
              <a:rPr lang="fr-FR" dirty="0"/>
              <a:t>En INB : définition si le système peut impacter un EIP (équipement important pour la protection)</a:t>
            </a:r>
          </a:p>
          <a:p>
            <a:pPr marL="171450" indent="-171450">
              <a:buFontTx/>
              <a:buNone/>
            </a:pPr>
            <a:r>
              <a:rPr lang="fr-FR" dirty="0"/>
              <a:t>Personne habilitée :</a:t>
            </a:r>
            <a:r>
              <a:rPr lang="fr-FR" baseline="0" dirty="0"/>
              <a:t> </a:t>
            </a:r>
            <a:r>
              <a:rPr lang="fr-FR" dirty="0"/>
              <a:t>personne employée soit :</a:t>
            </a:r>
          </a:p>
          <a:p>
            <a:pPr marL="171450" indent="-171450">
              <a:buFont typeface="Arial" pitchFamily="34" charset="0"/>
              <a:buChar char="•"/>
            </a:pPr>
            <a:r>
              <a:rPr lang="fr-FR" dirty="0"/>
              <a:t> 	par l’exploitant et habilitée par celui-ci,</a:t>
            </a:r>
          </a:p>
          <a:p>
            <a:pPr marL="171450" indent="-171450">
              <a:buFont typeface="Arial" pitchFamily="34" charset="0"/>
              <a:buChar char="•"/>
            </a:pPr>
            <a:r>
              <a:rPr lang="fr-FR" dirty="0"/>
              <a:t>	par un prestataire externe (installateur, fabricant, organisme de contrôle indépendant, ...).</a:t>
            </a:r>
            <a:r>
              <a:rPr lang="fr-FR" baseline="0" dirty="0"/>
              <a:t> </a:t>
            </a:r>
            <a:r>
              <a:rPr lang="fr-FR" dirty="0"/>
              <a:t>L’habilitation délivrée par son employeur est reconnue par l’exploitant sur présentation du</a:t>
            </a:r>
            <a:r>
              <a:rPr lang="fr-FR" baseline="0" dirty="0"/>
              <a:t> </a:t>
            </a:r>
            <a:r>
              <a:rPr lang="fr-FR" dirty="0"/>
              <a:t>certificat d’habilitation.</a:t>
            </a:r>
            <a:r>
              <a:rPr lang="fr-FR" baseline="0" dirty="0"/>
              <a:t> </a:t>
            </a:r>
            <a:endParaRPr lang="fr-FR" dirty="0"/>
          </a:p>
          <a:p>
            <a:pPr marL="171450" indent="-171450">
              <a:buFontTx/>
              <a:buNone/>
            </a:pPr>
            <a:endParaRPr lang="fr-FR" dirty="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117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Constitution du dosser de demande d’approbation</a:t>
            </a: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7411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Tableau en annexe de AQUAP 2020-01</a:t>
            </a: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403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a:t>L’objectif de la vérification sur site est de s’assurer</a:t>
            </a:r>
          </a:p>
          <a:p>
            <a:pPr marL="171450" indent="-171450">
              <a:buFontTx/>
              <a:buChar char="-"/>
            </a:pPr>
            <a:r>
              <a:rPr lang="fr-FR" dirty="0"/>
              <a:t>De l’identification de l’équipement et de ses marques</a:t>
            </a:r>
            <a:r>
              <a:rPr lang="fr-FR" baseline="0" dirty="0"/>
              <a:t> en lien avec le dossier présenté</a:t>
            </a:r>
          </a:p>
          <a:p>
            <a:pPr marL="171450" indent="-171450">
              <a:buFontTx/>
              <a:buChar char="-"/>
            </a:pPr>
            <a:r>
              <a:rPr lang="fr-FR" baseline="0" dirty="0"/>
              <a:t>De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676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Conséquences de l’approbation ou du refus</a:t>
            </a:r>
          </a:p>
          <a:p>
            <a:r>
              <a:rPr lang="fr-FR" dirty="0"/>
              <a:t>conditions d’appel si besoin</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62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a:t>Liste des situations à commenter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586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3EDE3-82E4-4FD8-90B8-85FAC79823C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47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119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62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272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30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07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9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41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678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10443-114E-4A9B-B40C-EADECA43899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738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lvl1pPr>
              <a:defRPr b="1">
                <a:solidFill>
                  <a:schemeClr val="accent5">
                    <a:lumMod val="75000"/>
                  </a:schemeClr>
                </a:solidFill>
              </a:defRPr>
            </a:lvl1pPr>
          </a:lstStyle>
          <a:p>
            <a:r>
              <a:rPr lang="fr-FR"/>
              <a:t>Modifiez le style du titre</a:t>
            </a:r>
            <a:endParaRPr lang="fr-FR"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F42F244-EAF3-1B4E-9A9A-4A59FFFAE22B}" type="datetime1">
              <a:rPr lang="fr-FR" smtClean="0"/>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6A07-2853-F242-A33C-1C6BF55C2298}" type="slidenum">
              <a:rPr lang="fr-FR" smtClean="0"/>
              <a:t>‹N°›</a:t>
            </a:fld>
            <a:endParaRPr lang="fr-FR"/>
          </a:p>
        </p:txBody>
      </p:sp>
      <p:pic>
        <p:nvPicPr>
          <p:cNvPr id="7" name="Image 6"/>
          <p:cNvPicPr>
            <a:picLocks noChangeAspect="1"/>
          </p:cNvPicPr>
          <p:nvPr userDrawn="1"/>
        </p:nvPicPr>
        <p:blipFill>
          <a:blip r:embed="rId2"/>
          <a:stretch>
            <a:fillRect/>
          </a:stretch>
        </p:blipFill>
        <p:spPr>
          <a:xfrm>
            <a:off x="3611535" y="74430"/>
            <a:ext cx="1440394" cy="1309077"/>
          </a:xfrm>
          <a:prstGeom prst="rect">
            <a:avLst/>
          </a:prstGeom>
        </p:spPr>
      </p:pic>
    </p:spTree>
    <p:extLst>
      <p:ext uri="{BB962C8B-B14F-4D97-AF65-F5344CB8AC3E}">
        <p14:creationId xmlns:p14="http://schemas.microsoft.com/office/powerpoint/2010/main" val="30524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
Deuxième niveau
Troisième niveau
Quatrième niveau
Cinquième niveau</a:t>
            </a:r>
          </a:p>
        </p:txBody>
      </p:sp>
      <p:sp>
        <p:nvSpPr>
          <p:cNvPr id="4" name="Espace réservé de la date 3"/>
          <p:cNvSpPr>
            <a:spLocks noGrp="1"/>
          </p:cNvSpPr>
          <p:nvPr>
            <p:ph type="dt" sz="half" idx="10"/>
          </p:nvPr>
        </p:nvSpPr>
        <p:spPr/>
        <p:txBody>
          <a:bodyPr/>
          <a:lstStyle/>
          <a:p>
            <a:fld id="{C655F1E2-FDB7-CB45-A956-BE7BAA4B02EF}" type="datetime1">
              <a:rPr lang="fr-FR" smtClean="0"/>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8495107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0860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1"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32"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1643480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34" name="PlaceHolder 2"/>
          <p:cNvSpPr>
            <a:spLocks noGrp="1"/>
          </p:cNvSpPr>
          <p:nvPr>
            <p:ph type="body"/>
          </p:nvPr>
        </p:nvSpPr>
        <p:spPr>
          <a:xfrm>
            <a:off x="360000" y="1836000"/>
            <a:ext cx="842364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884628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36"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37"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3280970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8"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Tree>
    <p:extLst>
      <p:ext uri="{BB962C8B-B14F-4D97-AF65-F5344CB8AC3E}">
        <p14:creationId xmlns:p14="http://schemas.microsoft.com/office/powerpoint/2010/main" val="2739456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9"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37950318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41"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2"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3"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8701106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45"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6"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7" name="PlaceHolder 4"/>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803716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49"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0"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1" name="PlaceHolder 4"/>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920302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53" name="PlaceHolder 2"/>
          <p:cNvSpPr>
            <a:spLocks noGrp="1"/>
          </p:cNvSpPr>
          <p:nvPr>
            <p:ph type="body"/>
          </p:nvPr>
        </p:nvSpPr>
        <p:spPr>
          <a:xfrm>
            <a:off x="360000" y="18360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4" name="PlaceHolder 3"/>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17392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Modifier les styles du texte du masque
Deuxième niveau
Troisième niveau
Quatrième niveau
Cinquième niveau</a:t>
            </a:r>
          </a:p>
        </p:txBody>
      </p:sp>
      <p:sp>
        <p:nvSpPr>
          <p:cNvPr id="4" name="Espace réservé de la date 3"/>
          <p:cNvSpPr>
            <a:spLocks noGrp="1"/>
          </p:cNvSpPr>
          <p:nvPr>
            <p:ph type="dt" sz="half" idx="10"/>
          </p:nvPr>
        </p:nvSpPr>
        <p:spPr/>
        <p:txBody>
          <a:bodyPr/>
          <a:lstStyle/>
          <a:p>
            <a:fld id="{7C4BA630-EC7A-964A-A907-28AFD82748CD}" type="datetime1">
              <a:rPr lang="fr-FR" smtClean="0"/>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2609953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56"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7"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8"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9" name="PlaceHolder 5"/>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40890574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61" name="PlaceHolder 2"/>
          <p:cNvSpPr>
            <a:spLocks noGrp="1"/>
          </p:cNvSpPr>
          <p:nvPr>
            <p:ph type="body"/>
          </p:nvPr>
        </p:nvSpPr>
        <p:spPr>
          <a:xfrm>
            <a:off x="36000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2" name="PlaceHolder 3"/>
          <p:cNvSpPr>
            <a:spLocks noGrp="1"/>
          </p:cNvSpPr>
          <p:nvPr>
            <p:ph type="body"/>
          </p:nvPr>
        </p:nvSpPr>
        <p:spPr>
          <a:xfrm>
            <a:off x="320832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3" name="PlaceHolder 4"/>
          <p:cNvSpPr>
            <a:spLocks noGrp="1"/>
          </p:cNvSpPr>
          <p:nvPr>
            <p:ph type="body"/>
          </p:nvPr>
        </p:nvSpPr>
        <p:spPr>
          <a:xfrm>
            <a:off x="605664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4" name="PlaceHolder 5"/>
          <p:cNvSpPr>
            <a:spLocks noGrp="1"/>
          </p:cNvSpPr>
          <p:nvPr>
            <p:ph type="body"/>
          </p:nvPr>
        </p:nvSpPr>
        <p:spPr>
          <a:xfrm>
            <a:off x="36000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5" name="PlaceHolder 6"/>
          <p:cNvSpPr>
            <a:spLocks noGrp="1"/>
          </p:cNvSpPr>
          <p:nvPr>
            <p:ph type="body"/>
          </p:nvPr>
        </p:nvSpPr>
        <p:spPr>
          <a:xfrm>
            <a:off x="320832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6" name="PlaceHolder 7"/>
          <p:cNvSpPr>
            <a:spLocks noGrp="1"/>
          </p:cNvSpPr>
          <p:nvPr>
            <p:ph type="body"/>
          </p:nvPr>
        </p:nvSpPr>
        <p:spPr>
          <a:xfrm>
            <a:off x="605664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356918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7147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88"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28137170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90" name="PlaceHolder 2"/>
          <p:cNvSpPr>
            <a:spLocks noGrp="1"/>
          </p:cNvSpPr>
          <p:nvPr>
            <p:ph type="body"/>
          </p:nvPr>
        </p:nvSpPr>
        <p:spPr>
          <a:xfrm>
            <a:off x="360000" y="1836000"/>
            <a:ext cx="842364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09928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92"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193"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490831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Tree>
    <p:extLst>
      <p:ext uri="{BB962C8B-B14F-4D97-AF65-F5344CB8AC3E}">
        <p14:creationId xmlns:p14="http://schemas.microsoft.com/office/powerpoint/2010/main" val="10510132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40726226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97"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198"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199"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5131767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01"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2"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3" name="PlaceHolder 4"/>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31897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8347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05"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6"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7" name="PlaceHolder 4"/>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5275344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09" name="PlaceHolder 2"/>
          <p:cNvSpPr>
            <a:spLocks noGrp="1"/>
          </p:cNvSpPr>
          <p:nvPr>
            <p:ph type="body"/>
          </p:nvPr>
        </p:nvSpPr>
        <p:spPr>
          <a:xfrm>
            <a:off x="360000" y="18360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0" name="PlaceHolder 3"/>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41616528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12"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3"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4"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5" name="PlaceHolder 5"/>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4625928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17" name="PlaceHolder 2"/>
          <p:cNvSpPr>
            <a:spLocks noGrp="1"/>
          </p:cNvSpPr>
          <p:nvPr>
            <p:ph type="body"/>
          </p:nvPr>
        </p:nvSpPr>
        <p:spPr>
          <a:xfrm>
            <a:off x="36000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8" name="PlaceHolder 3"/>
          <p:cNvSpPr>
            <a:spLocks noGrp="1"/>
          </p:cNvSpPr>
          <p:nvPr>
            <p:ph type="body"/>
          </p:nvPr>
        </p:nvSpPr>
        <p:spPr>
          <a:xfrm>
            <a:off x="320832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9" name="PlaceHolder 4"/>
          <p:cNvSpPr>
            <a:spLocks noGrp="1"/>
          </p:cNvSpPr>
          <p:nvPr>
            <p:ph type="body"/>
          </p:nvPr>
        </p:nvSpPr>
        <p:spPr>
          <a:xfrm>
            <a:off x="605664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20" name="PlaceHolder 5"/>
          <p:cNvSpPr>
            <a:spLocks noGrp="1"/>
          </p:cNvSpPr>
          <p:nvPr>
            <p:ph type="body"/>
          </p:nvPr>
        </p:nvSpPr>
        <p:spPr>
          <a:xfrm>
            <a:off x="36000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21" name="PlaceHolder 6"/>
          <p:cNvSpPr>
            <a:spLocks noGrp="1"/>
          </p:cNvSpPr>
          <p:nvPr>
            <p:ph type="body"/>
          </p:nvPr>
        </p:nvSpPr>
        <p:spPr>
          <a:xfrm>
            <a:off x="320832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22" name="PlaceHolder 7"/>
          <p:cNvSpPr>
            <a:spLocks noGrp="1"/>
          </p:cNvSpPr>
          <p:nvPr>
            <p:ph type="body"/>
          </p:nvPr>
        </p:nvSpPr>
        <p:spPr>
          <a:xfrm>
            <a:off x="605664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6995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Diapositive de titre">
    <p:spTree>
      <p:nvGrpSpPr>
        <p:cNvPr id="1" name=""/>
        <p:cNvGrpSpPr/>
        <p:nvPr/>
      </p:nvGrpSpPr>
      <p:grpSpPr>
        <a:xfrm>
          <a:off x="0" y="0"/>
          <a:ext cx="0" cy="0"/>
          <a:chOff x="0" y="0"/>
          <a:chExt cx="0" cy="0"/>
        </a:xfrm>
      </p:grpSpPr>
      <p:sp>
        <p:nvSpPr>
          <p:cNvPr id="8"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9"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r>
              <a:rPr lang="fr-FR" sz="3200" b="0" strike="noStrike" spc="-1">
                <a:latin typeface="Arial"/>
              </a:rPr>
              <a:t>Modifiez le style des sous-titres du masque</a:t>
            </a:r>
          </a:p>
        </p:txBody>
      </p:sp>
    </p:spTree>
    <p:extLst>
      <p:ext uri="{BB962C8B-B14F-4D97-AF65-F5344CB8AC3E}">
        <p14:creationId xmlns:p14="http://schemas.microsoft.com/office/powerpoint/2010/main" val="205776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11" name="PlaceHolder 2"/>
          <p:cNvSpPr>
            <a:spLocks noGrp="1"/>
          </p:cNvSpPr>
          <p:nvPr>
            <p:ph type="body"/>
          </p:nvPr>
        </p:nvSpPr>
        <p:spPr>
          <a:xfrm>
            <a:off x="360000" y="1836000"/>
            <a:ext cx="842364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58819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13" name="PlaceHolder 2"/>
          <p:cNvSpPr>
            <a:spLocks noGrp="1"/>
          </p:cNvSpPr>
          <p:nvPr>
            <p:ph type="body"/>
          </p:nvPr>
        </p:nvSpPr>
        <p:spPr>
          <a:xfrm>
            <a:off x="3600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14" name="PlaceHolder 3"/>
          <p:cNvSpPr>
            <a:spLocks noGrp="1"/>
          </p:cNvSpPr>
          <p:nvPr>
            <p:ph type="body"/>
          </p:nvPr>
        </p:nvSpPr>
        <p:spPr>
          <a:xfrm>
            <a:off x="46764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2861554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5"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Tree>
    <p:extLst>
      <p:ext uri="{BB962C8B-B14F-4D97-AF65-F5344CB8AC3E}">
        <p14:creationId xmlns:p14="http://schemas.microsoft.com/office/powerpoint/2010/main" val="397256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r>
              <a:rPr lang="fr-FR" sz="3200" b="0" strike="noStrike" spc="-1">
                <a:latin typeface="Arial"/>
              </a:rPr>
              <a:t>Modifiez le style des sous-titres du masque</a:t>
            </a:r>
          </a:p>
        </p:txBody>
      </p:sp>
    </p:spTree>
    <p:extLst>
      <p:ext uri="{BB962C8B-B14F-4D97-AF65-F5344CB8AC3E}">
        <p14:creationId xmlns:p14="http://schemas.microsoft.com/office/powerpoint/2010/main" val="382308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17"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18" name="PlaceHolder 2"/>
          <p:cNvSpPr>
            <a:spLocks noGrp="1"/>
          </p:cNvSpPr>
          <p:nvPr>
            <p:ph type="body"/>
          </p:nvPr>
        </p:nvSpPr>
        <p:spPr>
          <a:xfrm>
            <a:off x="3600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19" name="PlaceHolder 3"/>
          <p:cNvSpPr>
            <a:spLocks noGrp="1"/>
          </p:cNvSpPr>
          <p:nvPr>
            <p:ph type="body"/>
          </p:nvPr>
        </p:nvSpPr>
        <p:spPr>
          <a:xfrm>
            <a:off x="46764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0" name="PlaceHolder 4"/>
          <p:cNvSpPr>
            <a:spLocks noGrp="1"/>
          </p:cNvSpPr>
          <p:nvPr>
            <p:ph type="body"/>
          </p:nvPr>
        </p:nvSpPr>
        <p:spPr>
          <a:xfrm>
            <a:off x="3600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27658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22" name="PlaceHolder 2"/>
          <p:cNvSpPr>
            <a:spLocks noGrp="1"/>
          </p:cNvSpPr>
          <p:nvPr>
            <p:ph type="body"/>
          </p:nvPr>
        </p:nvSpPr>
        <p:spPr>
          <a:xfrm>
            <a:off x="3600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3" name="PlaceHolder 3"/>
          <p:cNvSpPr>
            <a:spLocks noGrp="1"/>
          </p:cNvSpPr>
          <p:nvPr>
            <p:ph type="body"/>
          </p:nvPr>
        </p:nvSpPr>
        <p:spPr>
          <a:xfrm>
            <a:off x="46764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4" name="PlaceHolder 4"/>
          <p:cNvSpPr>
            <a:spLocks noGrp="1"/>
          </p:cNvSpPr>
          <p:nvPr>
            <p:ph type="body"/>
          </p:nvPr>
        </p:nvSpPr>
        <p:spPr>
          <a:xfrm>
            <a:off x="46764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0175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6576"/>
            <a:ext cx="8229600" cy="3500687"/>
          </a:xfrm>
        </p:spPr>
        <p:txBody>
          <a:bodyPr/>
          <a:lstStyle/>
          <a:p>
            <a:pPr lvl="0"/>
            <a:r>
              <a:rPr lang="fr-FR"/>
              <a:t>Modifier les styles du texte du masque
Deuxième niveau
Troisième niveau
Quatrième niveau
Cinquième niveau</a:t>
            </a:r>
            <a:endParaRPr lang="fr-FR" dirty="0"/>
          </a:p>
        </p:txBody>
      </p:sp>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p:txBody>
          <a:bodyPr/>
          <a:lstStyle/>
          <a:p>
            <a:fld id="{402D2052-1AAE-5544-AB4B-78FB01272864}" type="datetime1">
              <a:rPr lang="fr-FR" smtClean="0"/>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604944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26" name="PlaceHolder 2"/>
          <p:cNvSpPr>
            <a:spLocks noGrp="1"/>
          </p:cNvSpPr>
          <p:nvPr>
            <p:ph type="body"/>
          </p:nvPr>
        </p:nvSpPr>
        <p:spPr>
          <a:xfrm>
            <a:off x="3600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7" name="PlaceHolder 3"/>
          <p:cNvSpPr>
            <a:spLocks noGrp="1"/>
          </p:cNvSpPr>
          <p:nvPr>
            <p:ph type="body"/>
          </p:nvPr>
        </p:nvSpPr>
        <p:spPr>
          <a:xfrm>
            <a:off x="46764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8" name="PlaceHolder 4"/>
          <p:cNvSpPr>
            <a:spLocks noGrp="1"/>
          </p:cNvSpPr>
          <p:nvPr>
            <p:ph type="body"/>
          </p:nvPr>
        </p:nvSpPr>
        <p:spPr>
          <a:xfrm>
            <a:off x="360000" y="3180600"/>
            <a:ext cx="84236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1608082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30" name="PlaceHolder 2"/>
          <p:cNvSpPr>
            <a:spLocks noGrp="1"/>
          </p:cNvSpPr>
          <p:nvPr>
            <p:ph type="body"/>
          </p:nvPr>
        </p:nvSpPr>
        <p:spPr>
          <a:xfrm>
            <a:off x="360000" y="1836000"/>
            <a:ext cx="84236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1" name="PlaceHolder 3"/>
          <p:cNvSpPr>
            <a:spLocks noGrp="1"/>
          </p:cNvSpPr>
          <p:nvPr>
            <p:ph type="body"/>
          </p:nvPr>
        </p:nvSpPr>
        <p:spPr>
          <a:xfrm>
            <a:off x="360000" y="3180600"/>
            <a:ext cx="84236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15474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33" name="PlaceHolder 2"/>
          <p:cNvSpPr>
            <a:spLocks noGrp="1"/>
          </p:cNvSpPr>
          <p:nvPr>
            <p:ph type="body"/>
          </p:nvPr>
        </p:nvSpPr>
        <p:spPr>
          <a:xfrm>
            <a:off x="3600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4" name="PlaceHolder 3"/>
          <p:cNvSpPr>
            <a:spLocks noGrp="1"/>
          </p:cNvSpPr>
          <p:nvPr>
            <p:ph type="body"/>
          </p:nvPr>
        </p:nvSpPr>
        <p:spPr>
          <a:xfrm>
            <a:off x="46764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5" name="PlaceHolder 4"/>
          <p:cNvSpPr>
            <a:spLocks noGrp="1"/>
          </p:cNvSpPr>
          <p:nvPr>
            <p:ph type="body"/>
          </p:nvPr>
        </p:nvSpPr>
        <p:spPr>
          <a:xfrm>
            <a:off x="3600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6" name="PlaceHolder 5"/>
          <p:cNvSpPr>
            <a:spLocks noGrp="1"/>
          </p:cNvSpPr>
          <p:nvPr>
            <p:ph type="body"/>
          </p:nvPr>
        </p:nvSpPr>
        <p:spPr>
          <a:xfrm>
            <a:off x="46764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27856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38" name="PlaceHolder 2"/>
          <p:cNvSpPr>
            <a:spLocks noGrp="1"/>
          </p:cNvSpPr>
          <p:nvPr>
            <p:ph type="body"/>
          </p:nvPr>
        </p:nvSpPr>
        <p:spPr>
          <a:xfrm>
            <a:off x="360000" y="18360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9" name="PlaceHolder 3"/>
          <p:cNvSpPr>
            <a:spLocks noGrp="1"/>
          </p:cNvSpPr>
          <p:nvPr>
            <p:ph type="body"/>
          </p:nvPr>
        </p:nvSpPr>
        <p:spPr>
          <a:xfrm>
            <a:off x="3208320" y="18360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0" name="PlaceHolder 4"/>
          <p:cNvSpPr>
            <a:spLocks noGrp="1"/>
          </p:cNvSpPr>
          <p:nvPr>
            <p:ph type="body"/>
          </p:nvPr>
        </p:nvSpPr>
        <p:spPr>
          <a:xfrm>
            <a:off x="6056640" y="18360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1" name="PlaceHolder 5"/>
          <p:cNvSpPr>
            <a:spLocks noGrp="1"/>
          </p:cNvSpPr>
          <p:nvPr>
            <p:ph type="body"/>
          </p:nvPr>
        </p:nvSpPr>
        <p:spPr>
          <a:xfrm>
            <a:off x="360000" y="31806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2" name="PlaceHolder 6"/>
          <p:cNvSpPr>
            <a:spLocks noGrp="1"/>
          </p:cNvSpPr>
          <p:nvPr>
            <p:ph type="body"/>
          </p:nvPr>
        </p:nvSpPr>
        <p:spPr>
          <a:xfrm>
            <a:off x="3208320" y="31806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3" name="PlaceHolder 7"/>
          <p:cNvSpPr>
            <a:spLocks noGrp="1"/>
          </p:cNvSpPr>
          <p:nvPr>
            <p:ph type="body"/>
          </p:nvPr>
        </p:nvSpPr>
        <p:spPr>
          <a:xfrm>
            <a:off x="6056640" y="31806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702283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709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54"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2160254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56" name="PlaceHolder 2"/>
          <p:cNvSpPr>
            <a:spLocks noGrp="1"/>
          </p:cNvSpPr>
          <p:nvPr>
            <p:ph type="body"/>
          </p:nvPr>
        </p:nvSpPr>
        <p:spPr>
          <a:xfrm>
            <a:off x="360000" y="1836000"/>
            <a:ext cx="842364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634508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58"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59"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763155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Tree>
    <p:extLst>
      <p:ext uri="{BB962C8B-B14F-4D97-AF65-F5344CB8AC3E}">
        <p14:creationId xmlns:p14="http://schemas.microsoft.com/office/powerpoint/2010/main" val="2540390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184619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
Deuxième niveau
Troisième niveau
Quatrième niveau
Cinquième niveau</a:t>
            </a:r>
          </a:p>
        </p:txBody>
      </p:sp>
      <p:sp>
        <p:nvSpPr>
          <p:cNvPr id="4" name="Espace réservé de la date 3"/>
          <p:cNvSpPr>
            <a:spLocks noGrp="1"/>
          </p:cNvSpPr>
          <p:nvPr>
            <p:ph type="dt" sz="half" idx="10"/>
          </p:nvPr>
        </p:nvSpPr>
        <p:spPr/>
        <p:txBody>
          <a:bodyPr/>
          <a:lstStyle/>
          <a:p>
            <a:fld id="{B6FA623A-825D-D640-B662-7A2B4ECE230B}" type="datetime1">
              <a:rPr lang="fr-FR" smtClean="0"/>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219567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63"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4"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5"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692610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67"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8"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9" name="PlaceHolder 4"/>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266979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71"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2"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3" name="PlaceHolder 4"/>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163242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75" name="PlaceHolder 2"/>
          <p:cNvSpPr>
            <a:spLocks noGrp="1"/>
          </p:cNvSpPr>
          <p:nvPr>
            <p:ph type="body"/>
          </p:nvPr>
        </p:nvSpPr>
        <p:spPr>
          <a:xfrm>
            <a:off x="360000" y="18360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6" name="PlaceHolder 3"/>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881035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78"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9"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0"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1" name="PlaceHolder 5"/>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5180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83" name="PlaceHolder 2"/>
          <p:cNvSpPr>
            <a:spLocks noGrp="1"/>
          </p:cNvSpPr>
          <p:nvPr>
            <p:ph type="body"/>
          </p:nvPr>
        </p:nvSpPr>
        <p:spPr>
          <a:xfrm>
            <a:off x="36000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4" name="PlaceHolder 3"/>
          <p:cNvSpPr>
            <a:spLocks noGrp="1"/>
          </p:cNvSpPr>
          <p:nvPr>
            <p:ph type="body"/>
          </p:nvPr>
        </p:nvSpPr>
        <p:spPr>
          <a:xfrm>
            <a:off x="320832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5" name="PlaceHolder 4"/>
          <p:cNvSpPr>
            <a:spLocks noGrp="1"/>
          </p:cNvSpPr>
          <p:nvPr>
            <p:ph type="body"/>
          </p:nvPr>
        </p:nvSpPr>
        <p:spPr>
          <a:xfrm>
            <a:off x="605664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6" name="PlaceHolder 5"/>
          <p:cNvSpPr>
            <a:spLocks noGrp="1"/>
          </p:cNvSpPr>
          <p:nvPr>
            <p:ph type="body"/>
          </p:nvPr>
        </p:nvSpPr>
        <p:spPr>
          <a:xfrm>
            <a:off x="36000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7" name="PlaceHolder 6"/>
          <p:cNvSpPr>
            <a:spLocks noGrp="1"/>
          </p:cNvSpPr>
          <p:nvPr>
            <p:ph type="body"/>
          </p:nvPr>
        </p:nvSpPr>
        <p:spPr>
          <a:xfrm>
            <a:off x="320832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8" name="PlaceHolder 7"/>
          <p:cNvSpPr>
            <a:spLocks noGrp="1"/>
          </p:cNvSpPr>
          <p:nvPr>
            <p:ph type="body"/>
          </p:nvPr>
        </p:nvSpPr>
        <p:spPr>
          <a:xfrm>
            <a:off x="605664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60233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947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1"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32"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12662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34" name="PlaceHolder 2"/>
          <p:cNvSpPr>
            <a:spLocks noGrp="1"/>
          </p:cNvSpPr>
          <p:nvPr>
            <p:ph type="body"/>
          </p:nvPr>
        </p:nvSpPr>
        <p:spPr>
          <a:xfrm>
            <a:off x="360000" y="1836000"/>
            <a:ext cx="842364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431411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36"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37"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418171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
Deuxième niveau
Troisième niveau
Quatrième niveau
Cinquième niveau</a:t>
            </a:r>
          </a:p>
        </p:txBody>
      </p:sp>
      <p:sp>
        <p:nvSpPr>
          <p:cNvPr id="5" name="Espace réservé de la date 4"/>
          <p:cNvSpPr>
            <a:spLocks noGrp="1"/>
          </p:cNvSpPr>
          <p:nvPr>
            <p:ph type="dt" sz="half" idx="10"/>
          </p:nvPr>
        </p:nvSpPr>
        <p:spPr/>
        <p:txBody>
          <a:bodyPr/>
          <a:lstStyle/>
          <a:p>
            <a:fld id="{5D7AF37C-4C8E-0347-B887-7AB6433B482E}" type="datetime1">
              <a:rPr lang="fr-FR" smtClean="0"/>
              <a:t>16/11/2020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38980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8"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Tree>
    <p:extLst>
      <p:ext uri="{BB962C8B-B14F-4D97-AF65-F5344CB8AC3E}">
        <p14:creationId xmlns:p14="http://schemas.microsoft.com/office/powerpoint/2010/main" val="932336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9"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531959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41"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2"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3"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23038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45"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6"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47" name="PlaceHolder 4"/>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602120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49"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0"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1" name="PlaceHolder 4"/>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310695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53" name="PlaceHolder 2"/>
          <p:cNvSpPr>
            <a:spLocks noGrp="1"/>
          </p:cNvSpPr>
          <p:nvPr>
            <p:ph type="body"/>
          </p:nvPr>
        </p:nvSpPr>
        <p:spPr>
          <a:xfrm>
            <a:off x="360000" y="18360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4" name="PlaceHolder 3"/>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057910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56"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7"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8"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59" name="PlaceHolder 5"/>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300914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61" name="PlaceHolder 2"/>
          <p:cNvSpPr>
            <a:spLocks noGrp="1"/>
          </p:cNvSpPr>
          <p:nvPr>
            <p:ph type="body"/>
          </p:nvPr>
        </p:nvSpPr>
        <p:spPr>
          <a:xfrm>
            <a:off x="36000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2" name="PlaceHolder 3"/>
          <p:cNvSpPr>
            <a:spLocks noGrp="1"/>
          </p:cNvSpPr>
          <p:nvPr>
            <p:ph type="body"/>
          </p:nvPr>
        </p:nvSpPr>
        <p:spPr>
          <a:xfrm>
            <a:off x="320832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3" name="PlaceHolder 4"/>
          <p:cNvSpPr>
            <a:spLocks noGrp="1"/>
          </p:cNvSpPr>
          <p:nvPr>
            <p:ph type="body"/>
          </p:nvPr>
        </p:nvSpPr>
        <p:spPr>
          <a:xfrm>
            <a:off x="605664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4" name="PlaceHolder 5"/>
          <p:cNvSpPr>
            <a:spLocks noGrp="1"/>
          </p:cNvSpPr>
          <p:nvPr>
            <p:ph type="body"/>
          </p:nvPr>
        </p:nvSpPr>
        <p:spPr>
          <a:xfrm>
            <a:off x="36000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5" name="PlaceHolder 6"/>
          <p:cNvSpPr>
            <a:spLocks noGrp="1"/>
          </p:cNvSpPr>
          <p:nvPr>
            <p:ph type="body"/>
          </p:nvPr>
        </p:nvSpPr>
        <p:spPr>
          <a:xfrm>
            <a:off x="320832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66" name="PlaceHolder 7"/>
          <p:cNvSpPr>
            <a:spLocks noGrp="1"/>
          </p:cNvSpPr>
          <p:nvPr>
            <p:ph type="body"/>
          </p:nvPr>
        </p:nvSpPr>
        <p:spPr>
          <a:xfrm>
            <a:off x="605664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323377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353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88"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33999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p>
        </p:txBody>
      </p:sp>
      <p:sp>
        <p:nvSpPr>
          <p:cNvPr id="7" name="Espace réservé de la date 6"/>
          <p:cNvSpPr>
            <a:spLocks noGrp="1"/>
          </p:cNvSpPr>
          <p:nvPr>
            <p:ph type="dt" sz="half" idx="10"/>
          </p:nvPr>
        </p:nvSpPr>
        <p:spPr/>
        <p:txBody>
          <a:bodyPr/>
          <a:lstStyle/>
          <a:p>
            <a:fld id="{C46220F4-1216-F34F-9565-681CDCBCA6F4}" type="datetime1">
              <a:rPr lang="fr-FR" smtClean="0"/>
              <a:t>16/11/2020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3891596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90" name="PlaceHolder 2"/>
          <p:cNvSpPr>
            <a:spLocks noGrp="1"/>
          </p:cNvSpPr>
          <p:nvPr>
            <p:ph type="body"/>
          </p:nvPr>
        </p:nvSpPr>
        <p:spPr>
          <a:xfrm>
            <a:off x="360000" y="1836000"/>
            <a:ext cx="842364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561470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92"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193"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563143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Tree>
    <p:extLst>
      <p:ext uri="{BB962C8B-B14F-4D97-AF65-F5344CB8AC3E}">
        <p14:creationId xmlns:p14="http://schemas.microsoft.com/office/powerpoint/2010/main" val="330772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2659116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197"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198"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199"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547782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01"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2"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3" name="PlaceHolder 4"/>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595419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05"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6"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07" name="PlaceHolder 4"/>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881772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09" name="PlaceHolder 2"/>
          <p:cNvSpPr>
            <a:spLocks noGrp="1"/>
          </p:cNvSpPr>
          <p:nvPr>
            <p:ph type="body"/>
          </p:nvPr>
        </p:nvSpPr>
        <p:spPr>
          <a:xfrm>
            <a:off x="360000" y="18360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0" name="PlaceHolder 3"/>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180259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12"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3"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4"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5" name="PlaceHolder 5"/>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087423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217" name="PlaceHolder 2"/>
          <p:cNvSpPr>
            <a:spLocks noGrp="1"/>
          </p:cNvSpPr>
          <p:nvPr>
            <p:ph type="body"/>
          </p:nvPr>
        </p:nvSpPr>
        <p:spPr>
          <a:xfrm>
            <a:off x="36000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8" name="PlaceHolder 3"/>
          <p:cNvSpPr>
            <a:spLocks noGrp="1"/>
          </p:cNvSpPr>
          <p:nvPr>
            <p:ph type="body"/>
          </p:nvPr>
        </p:nvSpPr>
        <p:spPr>
          <a:xfrm>
            <a:off x="320832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19" name="PlaceHolder 4"/>
          <p:cNvSpPr>
            <a:spLocks noGrp="1"/>
          </p:cNvSpPr>
          <p:nvPr>
            <p:ph type="body"/>
          </p:nvPr>
        </p:nvSpPr>
        <p:spPr>
          <a:xfrm>
            <a:off x="605664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20" name="PlaceHolder 5"/>
          <p:cNvSpPr>
            <a:spLocks noGrp="1"/>
          </p:cNvSpPr>
          <p:nvPr>
            <p:ph type="body"/>
          </p:nvPr>
        </p:nvSpPr>
        <p:spPr>
          <a:xfrm>
            <a:off x="36000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21" name="PlaceHolder 6"/>
          <p:cNvSpPr>
            <a:spLocks noGrp="1"/>
          </p:cNvSpPr>
          <p:nvPr>
            <p:ph type="body"/>
          </p:nvPr>
        </p:nvSpPr>
        <p:spPr>
          <a:xfrm>
            <a:off x="320832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222" name="PlaceHolder 7"/>
          <p:cNvSpPr>
            <a:spLocks noGrp="1"/>
          </p:cNvSpPr>
          <p:nvPr>
            <p:ph type="body"/>
          </p:nvPr>
        </p:nvSpPr>
        <p:spPr>
          <a:xfrm>
            <a:off x="605664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21289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026B190-3317-EC45-BDCD-4085B22D0C23}" type="datetime1">
              <a:rPr lang="fr-FR" smtClean="0"/>
              <a:t>16/11/2020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3438235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pic>
        <p:nvPicPr>
          <p:cNvPr id="1026" name="Image 4" descr="C:\Users\A2150018\Documents\PRESSION (N. Orieux) - Nomadd - ASN - AQUAP - Divers\8 - AQUAP\Modèles - LOGO - Procédures - ODJ - Fiches validation\logo_AQU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91016" y="149085"/>
            <a:ext cx="2652985" cy="599061"/>
          </a:xfrm>
          <a:prstGeom prst="rect">
            <a:avLst/>
          </a:prstGeom>
          <a:noFill/>
          <a:ln w="9525">
            <a:noFill/>
            <a:miter lim="800000"/>
            <a:headEnd/>
            <a:tailEnd/>
          </a:ln>
        </p:spPr>
      </p:pic>
    </p:spTree>
    <p:extLst>
      <p:ext uri="{BB962C8B-B14F-4D97-AF65-F5344CB8AC3E}">
        <p14:creationId xmlns:p14="http://schemas.microsoft.com/office/powerpoint/2010/main" val="1496259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pic>
        <p:nvPicPr>
          <p:cNvPr id="9" name="Image 4" descr="C:\Users\A2150018\Documents\PRESSION (N. Orieux) - Nomadd - ASN - AQUAP - Divers\8 - AQUAP\Modèles - LOGO - Procédures - ODJ - Fiches validation\logo_AQU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91016" y="149085"/>
            <a:ext cx="2652985" cy="599061"/>
          </a:xfrm>
          <a:prstGeom prst="rect">
            <a:avLst/>
          </a:prstGeom>
          <a:noFill/>
          <a:ln w="9525">
            <a:noFill/>
            <a:miter lim="800000"/>
            <a:headEnd/>
            <a:tailEnd/>
          </a:ln>
        </p:spPr>
      </p:pic>
    </p:spTree>
    <p:extLst>
      <p:ext uri="{BB962C8B-B14F-4D97-AF65-F5344CB8AC3E}">
        <p14:creationId xmlns:p14="http://schemas.microsoft.com/office/powerpoint/2010/main" val="3664932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pic>
        <p:nvPicPr>
          <p:cNvPr id="8" name="Image 4" descr="C:\Users\A2150018\Documents\PRESSION (N. Orieux) - Nomadd - ASN - AQUAP - Divers\8 - AQUAP\Modèles - LOGO - Procédures - ODJ - Fiches validation\logo_AQU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91016" y="149085"/>
            <a:ext cx="2652985" cy="599061"/>
          </a:xfrm>
          <a:prstGeom prst="rect">
            <a:avLst/>
          </a:prstGeom>
          <a:noFill/>
          <a:ln w="9525">
            <a:noFill/>
            <a:miter lim="800000"/>
            <a:headEnd/>
            <a:tailEnd/>
          </a:ln>
        </p:spPr>
      </p:pic>
    </p:spTree>
    <p:extLst>
      <p:ext uri="{BB962C8B-B14F-4D97-AF65-F5344CB8AC3E}">
        <p14:creationId xmlns:p14="http://schemas.microsoft.com/office/powerpoint/2010/main" val="13937832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445132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2867436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3236240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1141766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fr-FR"/>
              <a:t>Modifiez le style du titre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4208154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A490A7-0AF6-4B8E-9484-994E0DA24CF5}" type="slidenum">
              <a:rPr lang="fr-FR" smtClean="0"/>
              <a:pPr/>
              <a:t>‹N°›</a:t>
            </a:fld>
            <a:endParaRPr lang="fr-FR"/>
          </a:p>
        </p:txBody>
      </p:sp>
      <p:sp>
        <p:nvSpPr>
          <p:cNvPr id="5" name="Date Placeholder 4"/>
          <p:cNvSpPr>
            <a:spLocks noGrp="1"/>
          </p:cNvSpPr>
          <p:nvPr>
            <p:ph type="dt" sz="half" idx="10"/>
          </p:nvPr>
        </p:nvSpPr>
        <p:spPr/>
        <p:txBody>
          <a:bodyPr/>
          <a:lstStyle/>
          <a:p>
            <a:fld id="{2219E8DB-4AB0-47E4-BF63-C744B227CF63}" type="datetimeFigureOut">
              <a:rPr lang="fr-FR" smtClean="0"/>
              <a:pPr/>
              <a:t>16/11/2020</a:t>
            </a:fld>
            <a:endParaRPr lang="fr-FR"/>
          </a:p>
        </p:txBody>
      </p:sp>
    </p:spTree>
    <p:extLst>
      <p:ext uri="{BB962C8B-B14F-4D97-AF65-F5344CB8AC3E}">
        <p14:creationId xmlns:p14="http://schemas.microsoft.com/office/powerpoint/2010/main" val="3084157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388003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FB6A93-1B68-E946-9B3E-2C250F06D14C}" type="datetime1">
              <a:rPr lang="fr-FR" smtClean="0"/>
              <a:t>16/11/2020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3125518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3553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10285803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0072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390830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766201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19E8DB-4AB0-47E4-BF63-C744B227CF63}"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A490A7-0AF6-4B8E-9484-994E0DA24CF5}" type="slidenum">
              <a:rPr lang="fr-FR" smtClean="0"/>
              <a:pPr/>
              <a:t>‹N°›</a:t>
            </a:fld>
            <a:endParaRPr lang="fr-FR"/>
          </a:p>
        </p:txBody>
      </p:sp>
    </p:spTree>
    <p:extLst>
      <p:ext uri="{BB962C8B-B14F-4D97-AF65-F5344CB8AC3E}">
        <p14:creationId xmlns:p14="http://schemas.microsoft.com/office/powerpoint/2010/main" val="23134607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132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reserve="1">
  <p:cSld name="Diapositive de titre">
    <p:spTree>
      <p:nvGrpSpPr>
        <p:cNvPr id="1" name=""/>
        <p:cNvGrpSpPr/>
        <p:nvPr/>
      </p:nvGrpSpPr>
      <p:grpSpPr>
        <a:xfrm>
          <a:off x="0" y="0"/>
          <a:ext cx="0" cy="0"/>
          <a:chOff x="0" y="0"/>
          <a:chExt cx="0" cy="0"/>
        </a:xfrm>
      </p:grpSpPr>
      <p:sp>
        <p:nvSpPr>
          <p:cNvPr id="8"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9"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r>
              <a:rPr lang="fr-FR" sz="3200" b="0" strike="noStrike" spc="-1">
                <a:latin typeface="Arial"/>
              </a:rPr>
              <a:t>Modifiez le style des sous-titres du masque</a:t>
            </a:r>
          </a:p>
        </p:txBody>
      </p:sp>
    </p:spTree>
    <p:extLst>
      <p:ext uri="{BB962C8B-B14F-4D97-AF65-F5344CB8AC3E}">
        <p14:creationId xmlns:p14="http://schemas.microsoft.com/office/powerpoint/2010/main" val="29653773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11" name="PlaceHolder 2"/>
          <p:cNvSpPr>
            <a:spLocks noGrp="1"/>
          </p:cNvSpPr>
          <p:nvPr>
            <p:ph type="body"/>
          </p:nvPr>
        </p:nvSpPr>
        <p:spPr>
          <a:xfrm>
            <a:off x="360000" y="1836000"/>
            <a:ext cx="842364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2273525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13" name="PlaceHolder 2"/>
          <p:cNvSpPr>
            <a:spLocks noGrp="1"/>
          </p:cNvSpPr>
          <p:nvPr>
            <p:ph type="body"/>
          </p:nvPr>
        </p:nvSpPr>
        <p:spPr>
          <a:xfrm>
            <a:off x="3600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14" name="PlaceHolder 3"/>
          <p:cNvSpPr>
            <a:spLocks noGrp="1"/>
          </p:cNvSpPr>
          <p:nvPr>
            <p:ph type="body"/>
          </p:nvPr>
        </p:nvSpPr>
        <p:spPr>
          <a:xfrm>
            <a:off x="46764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182207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
Deuxième niveau
Troisième niveau
Quatrième niveau
Cinquième niveau</a:t>
            </a:r>
          </a:p>
        </p:txBody>
      </p:sp>
      <p:sp>
        <p:nvSpPr>
          <p:cNvPr id="5" name="Espace réservé de la date 4"/>
          <p:cNvSpPr>
            <a:spLocks noGrp="1"/>
          </p:cNvSpPr>
          <p:nvPr>
            <p:ph type="dt" sz="half" idx="10"/>
          </p:nvPr>
        </p:nvSpPr>
        <p:spPr/>
        <p:txBody>
          <a:bodyPr/>
          <a:lstStyle/>
          <a:p>
            <a:fld id="{0A153235-217A-B848-957A-E4529CD7C9E3}" type="datetime1">
              <a:rPr lang="fr-FR" smtClean="0"/>
              <a:t>16/11/2020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29181595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5"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Tree>
    <p:extLst>
      <p:ext uri="{BB962C8B-B14F-4D97-AF65-F5344CB8AC3E}">
        <p14:creationId xmlns:p14="http://schemas.microsoft.com/office/powerpoint/2010/main" val="2901347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r>
              <a:rPr lang="fr-FR" sz="3200" b="0" strike="noStrike" spc="-1">
                <a:latin typeface="Arial"/>
              </a:rPr>
              <a:t>Modifiez le style des sous-titres du masque</a:t>
            </a:r>
          </a:p>
        </p:txBody>
      </p:sp>
    </p:spTree>
    <p:extLst>
      <p:ext uri="{BB962C8B-B14F-4D97-AF65-F5344CB8AC3E}">
        <p14:creationId xmlns:p14="http://schemas.microsoft.com/office/powerpoint/2010/main" val="31181414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17"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18" name="PlaceHolder 2"/>
          <p:cNvSpPr>
            <a:spLocks noGrp="1"/>
          </p:cNvSpPr>
          <p:nvPr>
            <p:ph type="body"/>
          </p:nvPr>
        </p:nvSpPr>
        <p:spPr>
          <a:xfrm>
            <a:off x="3600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19" name="PlaceHolder 3"/>
          <p:cNvSpPr>
            <a:spLocks noGrp="1"/>
          </p:cNvSpPr>
          <p:nvPr>
            <p:ph type="body"/>
          </p:nvPr>
        </p:nvSpPr>
        <p:spPr>
          <a:xfrm>
            <a:off x="46764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0" name="PlaceHolder 4"/>
          <p:cNvSpPr>
            <a:spLocks noGrp="1"/>
          </p:cNvSpPr>
          <p:nvPr>
            <p:ph type="body"/>
          </p:nvPr>
        </p:nvSpPr>
        <p:spPr>
          <a:xfrm>
            <a:off x="3600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799611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22" name="PlaceHolder 2"/>
          <p:cNvSpPr>
            <a:spLocks noGrp="1"/>
          </p:cNvSpPr>
          <p:nvPr>
            <p:ph type="body"/>
          </p:nvPr>
        </p:nvSpPr>
        <p:spPr>
          <a:xfrm>
            <a:off x="360000" y="1836000"/>
            <a:ext cx="4110480" cy="257364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3" name="PlaceHolder 3"/>
          <p:cNvSpPr>
            <a:spLocks noGrp="1"/>
          </p:cNvSpPr>
          <p:nvPr>
            <p:ph type="body"/>
          </p:nvPr>
        </p:nvSpPr>
        <p:spPr>
          <a:xfrm>
            <a:off x="46764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4" name="PlaceHolder 4"/>
          <p:cNvSpPr>
            <a:spLocks noGrp="1"/>
          </p:cNvSpPr>
          <p:nvPr>
            <p:ph type="body"/>
          </p:nvPr>
        </p:nvSpPr>
        <p:spPr>
          <a:xfrm>
            <a:off x="46764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4221316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26" name="PlaceHolder 2"/>
          <p:cNvSpPr>
            <a:spLocks noGrp="1"/>
          </p:cNvSpPr>
          <p:nvPr>
            <p:ph type="body"/>
          </p:nvPr>
        </p:nvSpPr>
        <p:spPr>
          <a:xfrm>
            <a:off x="3600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7" name="PlaceHolder 3"/>
          <p:cNvSpPr>
            <a:spLocks noGrp="1"/>
          </p:cNvSpPr>
          <p:nvPr>
            <p:ph type="body"/>
          </p:nvPr>
        </p:nvSpPr>
        <p:spPr>
          <a:xfrm>
            <a:off x="46764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28" name="PlaceHolder 4"/>
          <p:cNvSpPr>
            <a:spLocks noGrp="1"/>
          </p:cNvSpPr>
          <p:nvPr>
            <p:ph type="body"/>
          </p:nvPr>
        </p:nvSpPr>
        <p:spPr>
          <a:xfrm>
            <a:off x="360000" y="3180600"/>
            <a:ext cx="84236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1750189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30" name="PlaceHolder 2"/>
          <p:cNvSpPr>
            <a:spLocks noGrp="1"/>
          </p:cNvSpPr>
          <p:nvPr>
            <p:ph type="body"/>
          </p:nvPr>
        </p:nvSpPr>
        <p:spPr>
          <a:xfrm>
            <a:off x="360000" y="1836000"/>
            <a:ext cx="84236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1" name="PlaceHolder 3"/>
          <p:cNvSpPr>
            <a:spLocks noGrp="1"/>
          </p:cNvSpPr>
          <p:nvPr>
            <p:ph type="body"/>
          </p:nvPr>
        </p:nvSpPr>
        <p:spPr>
          <a:xfrm>
            <a:off x="360000" y="3180600"/>
            <a:ext cx="84236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26581552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33" name="PlaceHolder 2"/>
          <p:cNvSpPr>
            <a:spLocks noGrp="1"/>
          </p:cNvSpPr>
          <p:nvPr>
            <p:ph type="body"/>
          </p:nvPr>
        </p:nvSpPr>
        <p:spPr>
          <a:xfrm>
            <a:off x="3600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4" name="PlaceHolder 3"/>
          <p:cNvSpPr>
            <a:spLocks noGrp="1"/>
          </p:cNvSpPr>
          <p:nvPr>
            <p:ph type="body"/>
          </p:nvPr>
        </p:nvSpPr>
        <p:spPr>
          <a:xfrm>
            <a:off x="4676400" y="18360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5" name="PlaceHolder 4"/>
          <p:cNvSpPr>
            <a:spLocks noGrp="1"/>
          </p:cNvSpPr>
          <p:nvPr>
            <p:ph type="body"/>
          </p:nvPr>
        </p:nvSpPr>
        <p:spPr>
          <a:xfrm>
            <a:off x="3600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6" name="PlaceHolder 5"/>
          <p:cNvSpPr>
            <a:spLocks noGrp="1"/>
          </p:cNvSpPr>
          <p:nvPr>
            <p:ph type="body"/>
          </p:nvPr>
        </p:nvSpPr>
        <p:spPr>
          <a:xfrm>
            <a:off x="4676400" y="3180600"/>
            <a:ext cx="411048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3370504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60000" y="900000"/>
            <a:ext cx="8423640" cy="719640"/>
          </a:xfrm>
          <a:prstGeom prst="rect">
            <a:avLst/>
          </a:prstGeom>
        </p:spPr>
        <p:txBody>
          <a:bodyPr lIns="0" tIns="0" rIns="0" bIns="0" anchor="ctr">
            <a:spAutoFit/>
          </a:bodyPr>
          <a:lstStyle/>
          <a:p>
            <a:r>
              <a:rPr lang="fr-FR" sz="1800" b="0" strike="noStrike" spc="-1">
                <a:solidFill>
                  <a:srgbClr val="000000"/>
                </a:solidFill>
                <a:latin typeface="Marianne"/>
              </a:rPr>
              <a:t>Modifiez le style du titre</a:t>
            </a:r>
          </a:p>
        </p:txBody>
      </p:sp>
      <p:sp>
        <p:nvSpPr>
          <p:cNvPr id="38" name="PlaceHolder 2"/>
          <p:cNvSpPr>
            <a:spLocks noGrp="1"/>
          </p:cNvSpPr>
          <p:nvPr>
            <p:ph type="body"/>
          </p:nvPr>
        </p:nvSpPr>
        <p:spPr>
          <a:xfrm>
            <a:off x="360000" y="18360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39" name="PlaceHolder 3"/>
          <p:cNvSpPr>
            <a:spLocks noGrp="1"/>
          </p:cNvSpPr>
          <p:nvPr>
            <p:ph type="body"/>
          </p:nvPr>
        </p:nvSpPr>
        <p:spPr>
          <a:xfrm>
            <a:off x="3208320" y="18360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0" name="PlaceHolder 4"/>
          <p:cNvSpPr>
            <a:spLocks noGrp="1"/>
          </p:cNvSpPr>
          <p:nvPr>
            <p:ph type="body"/>
          </p:nvPr>
        </p:nvSpPr>
        <p:spPr>
          <a:xfrm>
            <a:off x="6056640" y="18360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1" name="PlaceHolder 5"/>
          <p:cNvSpPr>
            <a:spLocks noGrp="1"/>
          </p:cNvSpPr>
          <p:nvPr>
            <p:ph type="body"/>
          </p:nvPr>
        </p:nvSpPr>
        <p:spPr>
          <a:xfrm>
            <a:off x="360000" y="31806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2" name="PlaceHolder 6"/>
          <p:cNvSpPr>
            <a:spLocks noGrp="1"/>
          </p:cNvSpPr>
          <p:nvPr>
            <p:ph type="body"/>
          </p:nvPr>
        </p:nvSpPr>
        <p:spPr>
          <a:xfrm>
            <a:off x="3208320" y="31806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
        <p:nvSpPr>
          <p:cNvPr id="43" name="PlaceHolder 7"/>
          <p:cNvSpPr>
            <a:spLocks noGrp="1"/>
          </p:cNvSpPr>
          <p:nvPr>
            <p:ph type="body"/>
          </p:nvPr>
        </p:nvSpPr>
        <p:spPr>
          <a:xfrm>
            <a:off x="6056640" y="3180600"/>
            <a:ext cx="2712240" cy="1227600"/>
          </a:xfrm>
          <a:prstGeom prst="rect">
            <a:avLst/>
          </a:prstGeom>
        </p:spPr>
        <p:txBody>
          <a:bodyPr lIns="0" tIns="0" rIns="0" bIns="0">
            <a:normAutofit/>
          </a:bodyPr>
          <a:lstStyle/>
          <a:p>
            <a:pPr lvl="0"/>
            <a:r>
              <a:rPr lang="fr-FR" sz="1050" b="0" strike="noStrike" spc="-1">
                <a:solidFill>
                  <a:srgbClr val="000000"/>
                </a:solidFill>
                <a:latin typeface="Marianne"/>
              </a:rPr>
              <a:t>Modifiez les styles du texte du masque</a:t>
            </a:r>
          </a:p>
        </p:txBody>
      </p:sp>
    </p:spTree>
    <p:extLst>
      <p:ext uri="{BB962C8B-B14F-4D97-AF65-F5344CB8AC3E}">
        <p14:creationId xmlns:p14="http://schemas.microsoft.com/office/powerpoint/2010/main" val="177652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52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54" name="PlaceHolder 2"/>
          <p:cNvSpPr>
            <a:spLocks noGrp="1"/>
          </p:cNvSpPr>
          <p:nvPr>
            <p:ph type="subTitle"/>
          </p:nvPr>
        </p:nvSpPr>
        <p:spPr>
          <a:xfrm>
            <a:off x="360000" y="1836000"/>
            <a:ext cx="8423640" cy="257364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295212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
Deuxième niveau
Troisième niveau
Quatrième niveau
Cinquième niveau</a:t>
            </a:r>
          </a:p>
        </p:txBody>
      </p:sp>
      <p:sp>
        <p:nvSpPr>
          <p:cNvPr id="5" name="Espace réservé de la date 4"/>
          <p:cNvSpPr>
            <a:spLocks noGrp="1"/>
          </p:cNvSpPr>
          <p:nvPr>
            <p:ph type="dt" sz="half" idx="10"/>
          </p:nvPr>
        </p:nvSpPr>
        <p:spPr/>
        <p:txBody>
          <a:bodyPr/>
          <a:lstStyle/>
          <a:p>
            <a:fld id="{CD1C61EB-5683-4D43-999E-03DC001D51B0}" type="datetime1">
              <a:rPr lang="fr-FR" smtClean="0"/>
              <a:t>16/11/2020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6A07-2853-F242-A33C-1C6BF55C2298}" type="slidenum">
              <a:rPr lang="fr-FR" smtClean="0"/>
              <a:t>‹N°›</a:t>
            </a:fld>
            <a:endParaRPr lang="fr-FR"/>
          </a:p>
        </p:txBody>
      </p:sp>
    </p:spTree>
    <p:extLst>
      <p:ext uri="{BB962C8B-B14F-4D97-AF65-F5344CB8AC3E}">
        <p14:creationId xmlns:p14="http://schemas.microsoft.com/office/powerpoint/2010/main" val="19562703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56" name="PlaceHolder 2"/>
          <p:cNvSpPr>
            <a:spLocks noGrp="1"/>
          </p:cNvSpPr>
          <p:nvPr>
            <p:ph type="body"/>
          </p:nvPr>
        </p:nvSpPr>
        <p:spPr>
          <a:xfrm>
            <a:off x="360000" y="1836000"/>
            <a:ext cx="842364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670169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58"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59"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39641585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Tree>
    <p:extLst>
      <p:ext uri="{BB962C8B-B14F-4D97-AF65-F5344CB8AC3E}">
        <p14:creationId xmlns:p14="http://schemas.microsoft.com/office/powerpoint/2010/main" val="4159267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360000" y="900000"/>
            <a:ext cx="8423640" cy="333720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37651076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63"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4" name="PlaceHolder 3"/>
          <p:cNvSpPr>
            <a:spLocks noGrp="1"/>
          </p:cNvSpPr>
          <p:nvPr>
            <p:ph type="body"/>
          </p:nvPr>
        </p:nvSpPr>
        <p:spPr>
          <a:xfrm>
            <a:off x="46764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5"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785448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67" name="PlaceHolder 2"/>
          <p:cNvSpPr>
            <a:spLocks noGrp="1"/>
          </p:cNvSpPr>
          <p:nvPr>
            <p:ph type="body"/>
          </p:nvPr>
        </p:nvSpPr>
        <p:spPr>
          <a:xfrm>
            <a:off x="360000" y="1836000"/>
            <a:ext cx="4110480" cy="257364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8"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69" name="PlaceHolder 4"/>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461138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71"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2"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3" name="PlaceHolder 4"/>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2707947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75" name="PlaceHolder 2"/>
          <p:cNvSpPr>
            <a:spLocks noGrp="1"/>
          </p:cNvSpPr>
          <p:nvPr>
            <p:ph type="body"/>
          </p:nvPr>
        </p:nvSpPr>
        <p:spPr>
          <a:xfrm>
            <a:off x="360000" y="18360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6" name="PlaceHolder 3"/>
          <p:cNvSpPr>
            <a:spLocks noGrp="1"/>
          </p:cNvSpPr>
          <p:nvPr>
            <p:ph type="body"/>
          </p:nvPr>
        </p:nvSpPr>
        <p:spPr>
          <a:xfrm>
            <a:off x="360000" y="3180600"/>
            <a:ext cx="84236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872168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78" name="PlaceHolder 2"/>
          <p:cNvSpPr>
            <a:spLocks noGrp="1"/>
          </p:cNvSpPr>
          <p:nvPr>
            <p:ph type="body"/>
          </p:nvPr>
        </p:nvSpPr>
        <p:spPr>
          <a:xfrm>
            <a:off x="3600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79" name="PlaceHolder 3"/>
          <p:cNvSpPr>
            <a:spLocks noGrp="1"/>
          </p:cNvSpPr>
          <p:nvPr>
            <p:ph type="body"/>
          </p:nvPr>
        </p:nvSpPr>
        <p:spPr>
          <a:xfrm>
            <a:off x="4676400" y="18360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0" name="PlaceHolder 4"/>
          <p:cNvSpPr>
            <a:spLocks noGrp="1"/>
          </p:cNvSpPr>
          <p:nvPr>
            <p:ph type="body"/>
          </p:nvPr>
        </p:nvSpPr>
        <p:spPr>
          <a:xfrm>
            <a:off x="3600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1" name="PlaceHolder 5"/>
          <p:cNvSpPr>
            <a:spLocks noGrp="1"/>
          </p:cNvSpPr>
          <p:nvPr>
            <p:ph type="body"/>
          </p:nvPr>
        </p:nvSpPr>
        <p:spPr>
          <a:xfrm>
            <a:off x="4676400" y="3180600"/>
            <a:ext cx="411048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157539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60000" y="900000"/>
            <a:ext cx="8423640" cy="719640"/>
          </a:xfrm>
          <a:prstGeom prst="rect">
            <a:avLst/>
          </a:prstGeom>
        </p:spPr>
        <p:txBody>
          <a:bodyPr lIns="0" tIns="0" rIns="0" bIns="0" anchor="ctr">
            <a:spAutoFit/>
          </a:bodyPr>
          <a:lstStyle/>
          <a:p>
            <a:endParaRPr lang="fr-FR" sz="1800" b="0" strike="noStrike" spc="-1">
              <a:solidFill>
                <a:srgbClr val="000000"/>
              </a:solidFill>
              <a:latin typeface="Marianne"/>
            </a:endParaRPr>
          </a:p>
        </p:txBody>
      </p:sp>
      <p:sp>
        <p:nvSpPr>
          <p:cNvPr id="83" name="PlaceHolder 2"/>
          <p:cNvSpPr>
            <a:spLocks noGrp="1"/>
          </p:cNvSpPr>
          <p:nvPr>
            <p:ph type="body"/>
          </p:nvPr>
        </p:nvSpPr>
        <p:spPr>
          <a:xfrm>
            <a:off x="36000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4" name="PlaceHolder 3"/>
          <p:cNvSpPr>
            <a:spLocks noGrp="1"/>
          </p:cNvSpPr>
          <p:nvPr>
            <p:ph type="body"/>
          </p:nvPr>
        </p:nvSpPr>
        <p:spPr>
          <a:xfrm>
            <a:off x="320832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5" name="PlaceHolder 4"/>
          <p:cNvSpPr>
            <a:spLocks noGrp="1"/>
          </p:cNvSpPr>
          <p:nvPr>
            <p:ph type="body"/>
          </p:nvPr>
        </p:nvSpPr>
        <p:spPr>
          <a:xfrm>
            <a:off x="6056640" y="18360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6" name="PlaceHolder 5"/>
          <p:cNvSpPr>
            <a:spLocks noGrp="1"/>
          </p:cNvSpPr>
          <p:nvPr>
            <p:ph type="body"/>
          </p:nvPr>
        </p:nvSpPr>
        <p:spPr>
          <a:xfrm>
            <a:off x="36000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7" name="PlaceHolder 6"/>
          <p:cNvSpPr>
            <a:spLocks noGrp="1"/>
          </p:cNvSpPr>
          <p:nvPr>
            <p:ph type="body"/>
          </p:nvPr>
        </p:nvSpPr>
        <p:spPr>
          <a:xfrm>
            <a:off x="320832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
        <p:nvSpPr>
          <p:cNvPr id="88" name="PlaceHolder 7"/>
          <p:cNvSpPr>
            <a:spLocks noGrp="1"/>
          </p:cNvSpPr>
          <p:nvPr>
            <p:ph type="body"/>
          </p:nvPr>
        </p:nvSpPr>
        <p:spPr>
          <a:xfrm>
            <a:off x="6056640" y="3180600"/>
            <a:ext cx="2712240" cy="1227600"/>
          </a:xfrm>
          <a:prstGeom prst="rect">
            <a:avLst/>
          </a:prstGeom>
        </p:spPr>
        <p:txBody>
          <a:bodyPr lIns="0" tIns="0" rIns="0" bIns="0">
            <a:normAutofit/>
          </a:bodyPr>
          <a:lstStyle/>
          <a:p>
            <a:endParaRPr lang="fr-FR" sz="1050" b="0" strike="noStrike" spc="-1">
              <a:solidFill>
                <a:srgbClr val="000000"/>
              </a:solidFill>
              <a:latin typeface="Marianne"/>
            </a:endParaRPr>
          </a:p>
        </p:txBody>
      </p:sp>
    </p:spTree>
    <p:extLst>
      <p:ext uri="{BB962C8B-B14F-4D97-AF65-F5344CB8AC3E}">
        <p14:creationId xmlns:p14="http://schemas.microsoft.com/office/powerpoint/2010/main" val="256039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4.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5.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224705"/>
            <a:ext cx="8229600" cy="35425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EF11AB-C00B-B045-BA37-D89BCE99DBD2}" type="datetime1">
              <a:rPr lang="fr-FR" smtClean="0"/>
              <a:t>16/11/2020</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b="0" i="0">
                <a:solidFill>
                  <a:schemeClr val="tx1">
                    <a:tint val="75000"/>
                  </a:schemeClr>
                </a:solidFill>
                <a:latin typeface="Calibri Light"/>
                <a:cs typeface="Calibri Light"/>
              </a:defRPr>
            </a:lvl1pPr>
          </a:lstStyle>
          <a:p>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fr-FR" dirty="0"/>
          </a:p>
        </p:txBody>
      </p:sp>
      <p:pic>
        <p:nvPicPr>
          <p:cNvPr id="11" name="Image 10" descr="logo_usnef.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541906" y="3962938"/>
            <a:ext cx="864675" cy="804324"/>
          </a:xfrm>
          <a:prstGeom prst="rect">
            <a:avLst/>
          </a:prstGeom>
        </p:spPr>
      </p:pic>
    </p:spTree>
    <p:extLst>
      <p:ext uri="{BB962C8B-B14F-4D97-AF65-F5344CB8AC3E}">
        <p14:creationId xmlns:p14="http://schemas.microsoft.com/office/powerpoint/2010/main" val="1090758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342900" rtl="0" eaLnBrk="1" latinLnBrk="0" hangingPunct="1">
        <a:spcBef>
          <a:spcPct val="0"/>
        </a:spcBef>
        <a:buNone/>
        <a:defRPr sz="3300" b="1" kern="1200">
          <a:solidFill>
            <a:srgbClr val="31859C"/>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31859C"/>
          </a:solidFill>
          <a:latin typeface="+mj-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j-lt"/>
          <a:ea typeface="+mn-ea"/>
          <a:cs typeface="+mn-cs"/>
        </a:defRPr>
      </a:lvl2pPr>
      <a:lvl3pPr marL="857250" indent="-171450" algn="l" defTabSz="342900" rtl="0" eaLnBrk="1" latinLnBrk="0" hangingPunct="1">
        <a:spcBef>
          <a:spcPct val="20000"/>
        </a:spcBef>
        <a:buFont typeface="Arial"/>
        <a:buChar char="•"/>
        <a:defRPr sz="1800" kern="1200">
          <a:solidFill>
            <a:srgbClr val="404040"/>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404040"/>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404040"/>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178"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179" name="PlaceHolder 2"/>
          <p:cNvSpPr>
            <a:spLocks noGrp="1"/>
          </p:cNvSpPr>
          <p:nvPr>
            <p:ph type="title"/>
          </p:nvPr>
        </p:nvSpPr>
        <p:spPr>
          <a:xfrm>
            <a:off x="360000" y="900000"/>
            <a:ext cx="8423640" cy="719640"/>
          </a:xfrm>
          <a:prstGeom prst="rect">
            <a:avLst/>
          </a:prstGeom>
        </p:spPr>
        <p:txBody>
          <a:bodyPr lIns="0" tIns="0" rIns="0" bIns="0">
            <a:noAutofit/>
          </a:bodyPr>
          <a:lstStyle/>
          <a:p>
            <a:pPr>
              <a:lnSpc>
                <a:spcPct val="90000"/>
              </a:lnSpc>
            </a:pPr>
            <a:r>
              <a:rPr lang="fr-FR" sz="2550" b="1" strike="noStrike" spc="-1">
                <a:solidFill>
                  <a:srgbClr val="000000"/>
                </a:solidFill>
                <a:latin typeface="Marianne"/>
              </a:rPr>
              <a:t>Titre</a:t>
            </a:r>
            <a:endParaRPr lang="fr-FR" sz="2550" b="0" strike="noStrike" spc="-1">
              <a:solidFill>
                <a:srgbClr val="000000"/>
              </a:solidFill>
              <a:latin typeface="Marianne"/>
            </a:endParaRPr>
          </a:p>
        </p:txBody>
      </p:sp>
      <p:sp>
        <p:nvSpPr>
          <p:cNvPr id="180" name="PlaceHolder 3"/>
          <p:cNvSpPr>
            <a:spLocks noGrp="1"/>
          </p:cNvSpPr>
          <p:nvPr>
            <p:ph type="dt"/>
          </p:nvPr>
        </p:nvSpPr>
        <p:spPr>
          <a:xfrm>
            <a:off x="7614000" y="4783680"/>
            <a:ext cx="1169640" cy="359640"/>
          </a:xfrm>
          <a:prstGeom prst="rect">
            <a:avLst/>
          </a:prstGeom>
        </p:spPr>
        <p:txBody>
          <a:bodyPr lIns="0" tIns="0" rIns="0" bIns="0" anchor="ctr">
            <a:noAutofit/>
          </a:bodyPr>
          <a:lstStyle/>
          <a:p>
            <a:pPr algn="r">
              <a:lnSpc>
                <a:spcPct val="100000"/>
              </a:lnSpc>
            </a:pPr>
            <a:r>
              <a:rPr lang="fr-FR" sz="750" b="1" strike="noStrike" cap="all" spc="-1">
                <a:solidFill>
                  <a:srgbClr val="000000"/>
                </a:solidFill>
                <a:latin typeface="Marianne"/>
              </a:rPr>
              <a:t>XX/XX/XXXX</a:t>
            </a:r>
            <a:endParaRPr lang="fr-FR" sz="750" b="0" strike="noStrike" spc="-1">
              <a:latin typeface="Times New Roman"/>
            </a:endParaRPr>
          </a:p>
        </p:txBody>
      </p:sp>
      <p:sp>
        <p:nvSpPr>
          <p:cNvPr id="181" name="PlaceHolder 4"/>
          <p:cNvSpPr>
            <a:spLocks noGrp="1"/>
          </p:cNvSpPr>
          <p:nvPr>
            <p:ph type="ftr"/>
          </p:nvPr>
        </p:nvSpPr>
        <p:spPr>
          <a:xfrm>
            <a:off x="360000" y="4783680"/>
            <a:ext cx="5903640" cy="359640"/>
          </a:xfrm>
          <a:prstGeom prst="rect">
            <a:avLst/>
          </a:prstGeom>
        </p:spPr>
        <p:txBody>
          <a:bodyPr lIns="0" tIns="0" rIns="0" bIns="0" anchor="ctr">
            <a:noAutofit/>
          </a:bodyPr>
          <a:lstStyle/>
          <a:p>
            <a:pPr>
              <a:lnSpc>
                <a:spcPct val="100000"/>
              </a:lnSpc>
            </a:pPr>
            <a:r>
              <a:rPr lang="fr-FR" sz="750" b="1" strike="noStrike" spc="-1">
                <a:solidFill>
                  <a:srgbClr val="000000"/>
                </a:solidFill>
                <a:latin typeface="Marianne"/>
              </a:rPr>
              <a:t>Intitulé de la direction/service interministérielle</a:t>
            </a:r>
            <a:endParaRPr lang="fr-FR" sz="750" b="0" strike="noStrike" spc="-1">
              <a:latin typeface="Times New Roman"/>
            </a:endParaRPr>
          </a:p>
        </p:txBody>
      </p:sp>
      <p:sp>
        <p:nvSpPr>
          <p:cNvPr id="182" name="PlaceHolder 5"/>
          <p:cNvSpPr>
            <a:spLocks noGrp="1"/>
          </p:cNvSpPr>
          <p:nvPr>
            <p:ph type="sldNum"/>
          </p:nvPr>
        </p:nvSpPr>
        <p:spPr>
          <a:xfrm>
            <a:off x="6264000" y="4783680"/>
            <a:ext cx="1349640" cy="359640"/>
          </a:xfrm>
          <a:prstGeom prst="rect">
            <a:avLst/>
          </a:prstGeom>
        </p:spPr>
        <p:txBody>
          <a:bodyPr lIns="0" tIns="0" rIns="0" bIns="0" anchor="ctr">
            <a:noAutofit/>
          </a:bodyPr>
          <a:lstStyle/>
          <a:p>
            <a:pPr algn="r">
              <a:lnSpc>
                <a:spcPct val="100000"/>
              </a:lnSpc>
            </a:pPr>
            <a:fld id="{20DF40E4-43DA-48E8-AD87-2C3705790F93}" type="slidenum">
              <a:rPr lang="fr-FR" sz="750" b="1" strike="noStrike" spc="-1">
                <a:solidFill>
                  <a:srgbClr val="000000"/>
                </a:solidFill>
                <a:latin typeface="Marianne"/>
              </a:rPr>
              <a:t>‹N°›</a:t>
            </a:fld>
            <a:endParaRPr lang="fr-FR" sz="750" b="0" strike="noStrike" spc="-1">
              <a:latin typeface="Times New Roman"/>
            </a:endParaRPr>
          </a:p>
        </p:txBody>
      </p:sp>
      <p:sp>
        <p:nvSpPr>
          <p:cNvPr id="183" name="PlaceHolder 6"/>
          <p:cNvSpPr>
            <a:spLocks noGrp="1"/>
          </p:cNvSpPr>
          <p:nvPr>
            <p:ph type="body"/>
          </p:nvPr>
        </p:nvSpPr>
        <p:spPr>
          <a:xfrm>
            <a:off x="3312000" y="180000"/>
            <a:ext cx="5471640" cy="359640"/>
          </a:xfrm>
          <a:prstGeom prst="rect">
            <a:avLst/>
          </a:prstGeom>
        </p:spPr>
        <p:txBody>
          <a:bodyPr lIns="0" tIns="0" rIns="0" bIns="0">
            <a:noAutofit/>
          </a:bodyPr>
          <a:lstStyle/>
          <a:p>
            <a:pPr marL="108000" indent="-107640" algn="r">
              <a:lnSpc>
                <a:spcPct val="100000"/>
              </a:lnSpc>
              <a:buClr>
                <a:srgbClr val="000000"/>
              </a:buClr>
              <a:buFont typeface="Marianne"/>
              <a:buAutoNum type="arabicPeriod"/>
            </a:pPr>
            <a:r>
              <a:rPr lang="fr-FR" sz="750" b="1" strike="noStrike" spc="-1">
                <a:solidFill>
                  <a:srgbClr val="000000"/>
                </a:solidFill>
                <a:latin typeface="Marianne"/>
              </a:rPr>
              <a:t>Titre</a:t>
            </a:r>
            <a:endParaRPr lang="fr-FR" sz="750" b="0" strike="noStrike" spc="-1">
              <a:solidFill>
                <a:srgbClr val="000000"/>
              </a:solidFill>
              <a:latin typeface="Marianne"/>
            </a:endParaRPr>
          </a:p>
          <a:p>
            <a:pPr marL="108000" lvl="1" indent="-107640" algn="r">
              <a:lnSpc>
                <a:spcPct val="100000"/>
              </a:lnSpc>
              <a:buClr>
                <a:srgbClr val="000000"/>
              </a:buClr>
              <a:buFont typeface="Marianne"/>
              <a:buAutoNum type="alphaLcPeriod"/>
            </a:pPr>
            <a:r>
              <a:rPr lang="fr-FR" sz="750" b="0" strike="noStrike" spc="-1">
                <a:solidFill>
                  <a:srgbClr val="000000"/>
                </a:solidFill>
                <a:latin typeface="Marianne"/>
              </a:rPr>
              <a:t>Sous-titre</a:t>
            </a:r>
          </a:p>
        </p:txBody>
      </p:sp>
      <p:sp>
        <p:nvSpPr>
          <p:cNvPr id="184" name="PlaceHolder 7"/>
          <p:cNvSpPr>
            <a:spLocks noGrp="1"/>
          </p:cNvSpPr>
          <p:nvPr>
            <p:ph type="body"/>
          </p:nvPr>
        </p:nvSpPr>
        <p:spPr>
          <a:xfrm>
            <a:off x="360000" y="1836000"/>
            <a:ext cx="2519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
        <p:nvSpPr>
          <p:cNvPr id="185" name="PlaceHolder 8"/>
          <p:cNvSpPr>
            <a:spLocks noGrp="1"/>
          </p:cNvSpPr>
          <p:nvPr>
            <p:ph type="body"/>
          </p:nvPr>
        </p:nvSpPr>
        <p:spPr>
          <a:xfrm>
            <a:off x="3312000" y="1836000"/>
            <a:ext cx="2519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
        <p:nvSpPr>
          <p:cNvPr id="186" name="PlaceHolder 9"/>
          <p:cNvSpPr>
            <a:spLocks noGrp="1"/>
          </p:cNvSpPr>
          <p:nvPr>
            <p:ph type="body"/>
          </p:nvPr>
        </p:nvSpPr>
        <p:spPr>
          <a:xfrm>
            <a:off x="6264000" y="1836000"/>
            <a:ext cx="2519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Tree>
    <p:extLst>
      <p:ext uri="{BB962C8B-B14F-4D97-AF65-F5344CB8AC3E}">
        <p14:creationId xmlns:p14="http://schemas.microsoft.com/office/powerpoint/2010/main" val="40749678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9"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2" name="PlaceHolder 2"/>
          <p:cNvSpPr>
            <a:spLocks noGrp="1"/>
          </p:cNvSpPr>
          <p:nvPr>
            <p:ph type="dt"/>
          </p:nvPr>
        </p:nvSpPr>
        <p:spPr>
          <a:xfrm>
            <a:off x="0" y="4963680"/>
            <a:ext cx="179640" cy="179640"/>
          </a:xfrm>
          <a:prstGeom prst="rect">
            <a:avLst/>
          </a:prstGeom>
        </p:spPr>
        <p:txBody>
          <a:bodyPr lIns="0" tIns="0" rIns="0" bIns="0" anchor="ctr">
            <a:noAutofit/>
          </a:bodyPr>
          <a:lstStyle/>
          <a:p>
            <a:pPr algn="ctr">
              <a:lnSpc>
                <a:spcPct val="100000"/>
              </a:lnSpc>
            </a:pPr>
            <a:r>
              <a:rPr lang="fr-FR" sz="100" b="1" strike="noStrike" spc="-1">
                <a:solidFill>
                  <a:srgbClr val="000000"/>
                </a:solidFill>
                <a:latin typeface="Marianne"/>
              </a:rPr>
              <a:t>XX/XX/XXXX</a:t>
            </a:r>
            <a:endParaRPr lang="fr-FR" sz="100" b="0" strike="noStrike" spc="-1">
              <a:latin typeface="Times New Roman"/>
            </a:endParaRPr>
          </a:p>
        </p:txBody>
      </p:sp>
      <p:sp>
        <p:nvSpPr>
          <p:cNvPr id="3" name="PlaceHolder 3"/>
          <p:cNvSpPr>
            <a:spLocks noGrp="1"/>
          </p:cNvSpPr>
          <p:nvPr>
            <p:ph type="ftr"/>
          </p:nvPr>
        </p:nvSpPr>
        <p:spPr>
          <a:xfrm>
            <a:off x="720000" y="3920040"/>
            <a:ext cx="3239640" cy="899640"/>
          </a:xfrm>
          <a:prstGeom prst="rect">
            <a:avLst/>
          </a:prstGeom>
        </p:spPr>
        <p:txBody>
          <a:bodyPr lIns="0" tIns="0" rIns="0" bIns="0" anchor="b">
            <a:noAutofit/>
          </a:bodyPr>
          <a:lstStyle/>
          <a:p>
            <a:pPr>
              <a:lnSpc>
                <a:spcPct val="100000"/>
              </a:lnSpc>
            </a:pPr>
            <a:r>
              <a:rPr lang="fr-FR" sz="1150" b="1" strike="noStrike" spc="-1">
                <a:solidFill>
                  <a:srgbClr val="000000"/>
                </a:solidFill>
                <a:latin typeface="Marianne"/>
              </a:rPr>
              <a:t>Intitulé de la direction/service interministérielle</a:t>
            </a:r>
            <a:endParaRPr lang="fr-FR" sz="1150" b="0" strike="noStrike" spc="-1">
              <a:latin typeface="Times New Roman"/>
            </a:endParaRPr>
          </a:p>
        </p:txBody>
      </p:sp>
      <p:sp>
        <p:nvSpPr>
          <p:cNvPr id="4" name="PlaceHolder 4"/>
          <p:cNvSpPr>
            <a:spLocks noGrp="1"/>
          </p:cNvSpPr>
          <p:nvPr>
            <p:ph type="sldNum"/>
          </p:nvPr>
        </p:nvSpPr>
        <p:spPr>
          <a:xfrm>
            <a:off x="0" y="4963680"/>
            <a:ext cx="179640" cy="179640"/>
          </a:xfrm>
          <a:prstGeom prst="rect">
            <a:avLst/>
          </a:prstGeom>
        </p:spPr>
        <p:txBody>
          <a:bodyPr lIns="0" tIns="0" rIns="0" bIns="0" anchor="ctr">
            <a:noAutofit/>
          </a:bodyPr>
          <a:lstStyle/>
          <a:p>
            <a:pPr algn="r">
              <a:lnSpc>
                <a:spcPct val="100000"/>
              </a:lnSpc>
            </a:pPr>
            <a:fld id="{F8BFB00D-E30F-4E39-A2F4-FAFF832BA032}" type="slidenum">
              <a:rPr lang="fr-FR" sz="100" b="1" strike="noStrike" spc="-1">
                <a:solidFill>
                  <a:srgbClr val="000000"/>
                </a:solidFill>
                <a:latin typeface="Marianne"/>
              </a:rPr>
              <a:t>‹N°›</a:t>
            </a:fld>
            <a:endParaRPr lang="fr-FR" sz="100" b="0" strike="noStrike" spc="-1">
              <a:latin typeface="Times New Roman"/>
            </a:endParaRPr>
          </a:p>
        </p:txBody>
      </p:sp>
      <p:sp>
        <p:nvSpPr>
          <p:cNvPr id="5" name="PlaceHolder 5"/>
          <p:cNvSpPr>
            <a:spLocks noGrp="1"/>
          </p:cNvSpPr>
          <p:nvPr>
            <p:ph type="title"/>
          </p:nvPr>
        </p:nvSpPr>
        <p:spPr>
          <a:xfrm>
            <a:off x="0" y="0"/>
            <a:ext cx="179640" cy="179640"/>
          </a:xfrm>
          <a:prstGeom prst="rect">
            <a:avLst/>
          </a:prstGeom>
        </p:spPr>
        <p:txBody>
          <a:bodyPr lIns="0" tIns="0" rIns="0" bIns="0">
            <a:noAutofit/>
          </a:bodyPr>
          <a:lstStyle/>
          <a:p>
            <a:pPr>
              <a:lnSpc>
                <a:spcPct val="90000"/>
              </a:lnSpc>
            </a:pPr>
            <a:r>
              <a:rPr lang="fr-FR" sz="100" b="1" strike="noStrike" spc="-1">
                <a:solidFill>
                  <a:srgbClr val="000000"/>
                </a:solidFill>
                <a:latin typeface="Marianne"/>
              </a:rPr>
              <a:t>Titre</a:t>
            </a:r>
            <a:endParaRPr lang="fr-FR" sz="100" b="0" strike="noStrike" spc="-1">
              <a:solidFill>
                <a:srgbClr val="000000"/>
              </a:solidFill>
              <a:latin typeface="Marianne"/>
            </a:endParaRPr>
          </a:p>
        </p:txBody>
      </p:sp>
      <p:pic>
        <p:nvPicPr>
          <p:cNvPr id="6" name="Image 2"/>
          <p:cNvPicPr/>
          <p:nvPr/>
        </p:nvPicPr>
        <p:blipFill>
          <a:blip r:embed="rId15" cstate="email">
            <a:extLst>
              <a:ext uri="{28A0092B-C50C-407E-A947-70E740481C1C}">
                <a14:useLocalDpi xmlns:a14="http://schemas.microsoft.com/office/drawing/2010/main"/>
              </a:ext>
            </a:extLst>
          </a:blip>
          <a:stretch/>
        </p:blipFill>
        <p:spPr>
          <a:xfrm>
            <a:off x="323640" y="151920"/>
            <a:ext cx="4608000" cy="3743640"/>
          </a:xfrm>
          <a:prstGeom prst="rect">
            <a:avLst/>
          </a:prstGeom>
          <a:ln>
            <a:noFill/>
          </a:ln>
        </p:spPr>
      </p:pic>
      <p:sp>
        <p:nvSpPr>
          <p:cNvPr id="7"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050" b="0" strike="noStrike" spc="-1">
                <a:solidFill>
                  <a:srgbClr val="000000"/>
                </a:solidFill>
                <a:latin typeface="Marianne"/>
              </a:rPr>
              <a:t>Cliquez pour éditer le format du plan de texte</a:t>
            </a:r>
          </a:p>
          <a:p>
            <a:pPr marL="864000" lvl="1" indent="-324000">
              <a:spcBef>
                <a:spcPts val="1134"/>
              </a:spcBef>
              <a:buClr>
                <a:srgbClr val="000000"/>
              </a:buClr>
              <a:buSzPct val="75000"/>
              <a:buFont typeface="Symbol" charset="2"/>
              <a:buChar char=""/>
            </a:pPr>
            <a:r>
              <a:rPr lang="fr-FR" sz="850" b="0" strike="noStrike" spc="-1">
                <a:solidFill>
                  <a:srgbClr val="000000"/>
                </a:solidFill>
                <a:latin typeface="Marianne"/>
              </a:rPr>
              <a:t>Second niveau de plan</a:t>
            </a:r>
          </a:p>
          <a:p>
            <a:pPr marL="1296000" lvl="2" indent="-288000">
              <a:spcBef>
                <a:spcPts val="850"/>
              </a:spcBef>
              <a:buClr>
                <a:srgbClr val="000000"/>
              </a:buClr>
              <a:buSzPct val="45000"/>
              <a:buFont typeface="Wingdings" charset="2"/>
              <a:buChar char=""/>
            </a:pPr>
            <a:r>
              <a:rPr lang="fr-FR" sz="750" b="0" strike="noStrike" spc="-1">
                <a:solidFill>
                  <a:srgbClr val="000000"/>
                </a:solidFill>
                <a:latin typeface="Marianne"/>
              </a:rPr>
              <a:t>Troisième niveau de plan</a:t>
            </a:r>
          </a:p>
          <a:p>
            <a:pPr marL="1728000" lvl="3" indent="-216000">
              <a:spcBef>
                <a:spcPts val="567"/>
              </a:spcBef>
              <a:buClr>
                <a:srgbClr val="000000"/>
              </a:buClr>
              <a:buSzPct val="75000"/>
              <a:buFont typeface="Symbol" charset="2"/>
              <a:buChar char=""/>
            </a:pPr>
            <a:r>
              <a:rPr lang="fr-FR" sz="700" b="0" strike="noStrike" spc="-1">
                <a:solidFill>
                  <a:srgbClr val="000000"/>
                </a:solidFill>
                <a:latin typeface="Marianne"/>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Marianne"/>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Marianne"/>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Marianne"/>
              </a:rPr>
              <a:t>Septième niveau de plan</a:t>
            </a:r>
          </a:p>
        </p:txBody>
      </p:sp>
    </p:spTree>
    <p:extLst>
      <p:ext uri="{BB962C8B-B14F-4D97-AF65-F5344CB8AC3E}">
        <p14:creationId xmlns:p14="http://schemas.microsoft.com/office/powerpoint/2010/main" val="354306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45"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46" name="PlaceHolder 2"/>
          <p:cNvSpPr>
            <a:spLocks noGrp="1"/>
          </p:cNvSpPr>
          <p:nvPr>
            <p:ph type="title"/>
          </p:nvPr>
        </p:nvSpPr>
        <p:spPr>
          <a:xfrm>
            <a:off x="0" y="0"/>
            <a:ext cx="179640" cy="179640"/>
          </a:xfrm>
          <a:prstGeom prst="rect">
            <a:avLst/>
          </a:prstGeom>
        </p:spPr>
        <p:txBody>
          <a:bodyPr lIns="0" tIns="0" rIns="0" bIns="0">
            <a:noAutofit/>
          </a:bodyPr>
          <a:lstStyle/>
          <a:p>
            <a:pPr>
              <a:lnSpc>
                <a:spcPct val="90000"/>
              </a:lnSpc>
            </a:pPr>
            <a:r>
              <a:rPr lang="fr-FR" sz="100" b="1" strike="noStrike" spc="-1">
                <a:solidFill>
                  <a:srgbClr val="000000"/>
                </a:solidFill>
                <a:latin typeface="Marianne"/>
              </a:rPr>
              <a:t>Titre</a:t>
            </a:r>
            <a:endParaRPr lang="fr-FR" sz="100" b="0" strike="noStrike" spc="-1">
              <a:solidFill>
                <a:srgbClr val="000000"/>
              </a:solidFill>
              <a:latin typeface="Marianne"/>
            </a:endParaRPr>
          </a:p>
        </p:txBody>
      </p:sp>
      <p:sp>
        <p:nvSpPr>
          <p:cNvPr id="47" name="PlaceHolder 3"/>
          <p:cNvSpPr>
            <a:spLocks noGrp="1"/>
          </p:cNvSpPr>
          <p:nvPr>
            <p:ph type="dt"/>
          </p:nvPr>
        </p:nvSpPr>
        <p:spPr>
          <a:xfrm>
            <a:off x="7614000" y="4783680"/>
            <a:ext cx="1169640" cy="359640"/>
          </a:xfrm>
          <a:prstGeom prst="rect">
            <a:avLst/>
          </a:prstGeom>
        </p:spPr>
        <p:txBody>
          <a:bodyPr lIns="0" tIns="0" rIns="0" bIns="0" anchor="ctr">
            <a:noAutofit/>
          </a:bodyPr>
          <a:lstStyle/>
          <a:p>
            <a:pPr algn="r">
              <a:lnSpc>
                <a:spcPct val="100000"/>
              </a:lnSpc>
            </a:pPr>
            <a:r>
              <a:rPr lang="fr-FR" sz="750" b="1" strike="noStrike" cap="all" spc="-1">
                <a:solidFill>
                  <a:srgbClr val="000000"/>
                </a:solidFill>
                <a:latin typeface="Marianne"/>
              </a:rPr>
              <a:t>XX/XX/XXXX</a:t>
            </a:r>
            <a:endParaRPr lang="fr-FR" sz="750" b="0" strike="noStrike" spc="-1">
              <a:latin typeface="Times New Roman"/>
            </a:endParaRPr>
          </a:p>
        </p:txBody>
      </p:sp>
      <p:sp>
        <p:nvSpPr>
          <p:cNvPr id="48" name="PlaceHolder 4"/>
          <p:cNvSpPr>
            <a:spLocks noGrp="1"/>
          </p:cNvSpPr>
          <p:nvPr>
            <p:ph type="ftr"/>
          </p:nvPr>
        </p:nvSpPr>
        <p:spPr>
          <a:xfrm>
            <a:off x="360000" y="4783680"/>
            <a:ext cx="5903640" cy="359640"/>
          </a:xfrm>
          <a:prstGeom prst="rect">
            <a:avLst/>
          </a:prstGeom>
        </p:spPr>
        <p:txBody>
          <a:bodyPr lIns="0" tIns="0" rIns="0" bIns="0" anchor="ctr">
            <a:noAutofit/>
          </a:bodyPr>
          <a:lstStyle/>
          <a:p>
            <a:pPr>
              <a:lnSpc>
                <a:spcPct val="100000"/>
              </a:lnSpc>
            </a:pPr>
            <a:r>
              <a:rPr lang="fr-FR" sz="750" b="1" strike="noStrike" spc="-1">
                <a:solidFill>
                  <a:srgbClr val="000000"/>
                </a:solidFill>
                <a:latin typeface="Marianne"/>
              </a:rPr>
              <a:t>Intitulé de la direction/service interministérielle</a:t>
            </a:r>
            <a:endParaRPr lang="fr-FR" sz="750" b="0" strike="noStrike" spc="-1">
              <a:latin typeface="Times New Roman"/>
            </a:endParaRPr>
          </a:p>
        </p:txBody>
      </p:sp>
      <p:sp>
        <p:nvSpPr>
          <p:cNvPr id="49" name="PlaceHolder 5"/>
          <p:cNvSpPr>
            <a:spLocks noGrp="1"/>
          </p:cNvSpPr>
          <p:nvPr>
            <p:ph type="sldNum"/>
          </p:nvPr>
        </p:nvSpPr>
        <p:spPr>
          <a:xfrm>
            <a:off x="6264000" y="4783680"/>
            <a:ext cx="1349640" cy="359640"/>
          </a:xfrm>
          <a:prstGeom prst="rect">
            <a:avLst/>
          </a:prstGeom>
        </p:spPr>
        <p:txBody>
          <a:bodyPr lIns="0" tIns="0" rIns="0" bIns="0" anchor="ctr">
            <a:noAutofit/>
          </a:bodyPr>
          <a:lstStyle/>
          <a:p>
            <a:pPr algn="r">
              <a:lnSpc>
                <a:spcPct val="100000"/>
              </a:lnSpc>
            </a:pPr>
            <a:fld id="{F4FA1C65-2F27-4929-997B-04DE7B917D92}" type="slidenum">
              <a:rPr lang="fr-FR" sz="750" b="1" strike="noStrike" spc="-1">
                <a:solidFill>
                  <a:srgbClr val="000000"/>
                </a:solidFill>
                <a:latin typeface="Marianne"/>
              </a:rPr>
              <a:t>‹N°›</a:t>
            </a:fld>
            <a:endParaRPr lang="fr-FR" sz="750" b="0" strike="noStrike" spc="-1">
              <a:latin typeface="Times New Roman"/>
            </a:endParaRPr>
          </a:p>
        </p:txBody>
      </p:sp>
      <p:sp>
        <p:nvSpPr>
          <p:cNvPr id="50" name="PlaceHolder 6"/>
          <p:cNvSpPr>
            <a:spLocks noGrp="1"/>
          </p:cNvSpPr>
          <p:nvPr>
            <p:ph type="body"/>
          </p:nvPr>
        </p:nvSpPr>
        <p:spPr>
          <a:xfrm>
            <a:off x="360000" y="2346120"/>
            <a:ext cx="8423640" cy="2076840"/>
          </a:xfrm>
          <a:prstGeom prst="rect">
            <a:avLst/>
          </a:prstGeom>
        </p:spPr>
        <p:txBody>
          <a:bodyPr lIns="0" tIns="0" rIns="0" bIns="0">
            <a:noAutofit/>
          </a:bodyPr>
          <a:lstStyle/>
          <a:p>
            <a:pPr>
              <a:lnSpc>
                <a:spcPct val="90000"/>
              </a:lnSpc>
            </a:pPr>
            <a:r>
              <a:rPr lang="fr-FR" sz="3250" b="1" strike="noStrike" cap="all" spc="-1">
                <a:solidFill>
                  <a:srgbClr val="000000"/>
                </a:solidFill>
                <a:latin typeface="Marianne"/>
              </a:rPr>
              <a:t>Titre</a:t>
            </a:r>
            <a:endParaRPr lang="fr-FR" sz="3250" b="0" strike="noStrike" spc="-1">
              <a:solidFill>
                <a:srgbClr val="000000"/>
              </a:solidFill>
              <a:latin typeface="Marianne"/>
            </a:endParaRPr>
          </a:p>
          <a:p>
            <a:pPr>
              <a:lnSpc>
                <a:spcPct val="100000"/>
              </a:lnSpc>
              <a:spcBef>
                <a:spcPts val="499"/>
              </a:spcBef>
            </a:pPr>
            <a:r>
              <a:rPr lang="fr-FR" sz="1850" b="0" strike="noStrike" spc="-1">
                <a:solidFill>
                  <a:srgbClr val="000000"/>
                </a:solidFill>
                <a:latin typeface="Marianne"/>
              </a:rPr>
              <a:t>Sous-titre</a:t>
            </a:r>
          </a:p>
        </p:txBody>
      </p:sp>
      <p:sp>
        <p:nvSpPr>
          <p:cNvPr id="51" name="Line 7"/>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52" name="Image 8"/>
          <p:cNvPicPr/>
          <p:nvPr/>
        </p:nvPicPr>
        <p:blipFill>
          <a:blip r:embed="rId15" cstate="email">
            <a:extLst>
              <a:ext uri="{28A0092B-C50C-407E-A947-70E740481C1C}">
                <a14:useLocalDpi xmlns:a14="http://schemas.microsoft.com/office/drawing/2010/main"/>
              </a:ext>
            </a:extLst>
          </a:blip>
          <a:stretch/>
        </p:blipFill>
        <p:spPr>
          <a:xfrm>
            <a:off x="179640" y="151920"/>
            <a:ext cx="2357640" cy="1915560"/>
          </a:xfrm>
          <a:prstGeom prst="rect">
            <a:avLst/>
          </a:prstGeom>
          <a:ln>
            <a:noFill/>
          </a:ln>
        </p:spPr>
      </p:pic>
    </p:spTree>
    <p:extLst>
      <p:ext uri="{BB962C8B-B14F-4D97-AF65-F5344CB8AC3E}">
        <p14:creationId xmlns:p14="http://schemas.microsoft.com/office/powerpoint/2010/main" val="9328209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224"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225" name="PlaceHolder 2"/>
          <p:cNvSpPr>
            <a:spLocks noGrp="1"/>
          </p:cNvSpPr>
          <p:nvPr>
            <p:ph type="title"/>
          </p:nvPr>
        </p:nvSpPr>
        <p:spPr>
          <a:xfrm>
            <a:off x="360000" y="900000"/>
            <a:ext cx="8423640" cy="719640"/>
          </a:xfrm>
          <a:prstGeom prst="rect">
            <a:avLst/>
          </a:prstGeom>
        </p:spPr>
        <p:txBody>
          <a:bodyPr lIns="0" tIns="0" rIns="0" bIns="0">
            <a:noAutofit/>
          </a:bodyPr>
          <a:lstStyle/>
          <a:p>
            <a:pPr>
              <a:lnSpc>
                <a:spcPct val="90000"/>
              </a:lnSpc>
            </a:pPr>
            <a:r>
              <a:rPr lang="fr-FR" sz="2550" b="1" strike="noStrike" spc="-1">
                <a:solidFill>
                  <a:srgbClr val="000000"/>
                </a:solidFill>
                <a:latin typeface="Marianne"/>
              </a:rPr>
              <a:t>Titre</a:t>
            </a:r>
            <a:endParaRPr lang="fr-FR" sz="2550" b="0" strike="noStrike" spc="-1">
              <a:solidFill>
                <a:srgbClr val="000000"/>
              </a:solidFill>
              <a:latin typeface="Marianne"/>
            </a:endParaRPr>
          </a:p>
        </p:txBody>
      </p:sp>
      <p:sp>
        <p:nvSpPr>
          <p:cNvPr id="226" name="PlaceHolder 3"/>
          <p:cNvSpPr>
            <a:spLocks noGrp="1"/>
          </p:cNvSpPr>
          <p:nvPr>
            <p:ph type="dt"/>
          </p:nvPr>
        </p:nvSpPr>
        <p:spPr>
          <a:xfrm>
            <a:off x="7614000" y="4783680"/>
            <a:ext cx="1169640" cy="359640"/>
          </a:xfrm>
          <a:prstGeom prst="rect">
            <a:avLst/>
          </a:prstGeom>
        </p:spPr>
        <p:txBody>
          <a:bodyPr lIns="0" tIns="0" rIns="0" bIns="0" anchor="ctr">
            <a:noAutofit/>
          </a:bodyPr>
          <a:lstStyle/>
          <a:p>
            <a:pPr algn="r">
              <a:lnSpc>
                <a:spcPct val="100000"/>
              </a:lnSpc>
            </a:pPr>
            <a:r>
              <a:rPr lang="fr-FR" sz="750" b="1" strike="noStrike" cap="all" spc="-1">
                <a:solidFill>
                  <a:srgbClr val="000000"/>
                </a:solidFill>
                <a:latin typeface="Marianne"/>
              </a:rPr>
              <a:t>XX/XX/XXXX</a:t>
            </a:r>
            <a:endParaRPr lang="fr-FR" sz="750" b="0" strike="noStrike" spc="-1">
              <a:latin typeface="Times New Roman"/>
            </a:endParaRPr>
          </a:p>
        </p:txBody>
      </p:sp>
      <p:sp>
        <p:nvSpPr>
          <p:cNvPr id="227" name="PlaceHolder 4"/>
          <p:cNvSpPr>
            <a:spLocks noGrp="1"/>
          </p:cNvSpPr>
          <p:nvPr>
            <p:ph type="ftr"/>
          </p:nvPr>
        </p:nvSpPr>
        <p:spPr>
          <a:xfrm>
            <a:off x="360000" y="4783680"/>
            <a:ext cx="5903640" cy="359640"/>
          </a:xfrm>
          <a:prstGeom prst="rect">
            <a:avLst/>
          </a:prstGeom>
        </p:spPr>
        <p:txBody>
          <a:bodyPr lIns="0" tIns="0" rIns="0" bIns="0" anchor="ctr">
            <a:noAutofit/>
          </a:bodyPr>
          <a:lstStyle/>
          <a:p>
            <a:pPr>
              <a:lnSpc>
                <a:spcPct val="100000"/>
              </a:lnSpc>
            </a:pPr>
            <a:r>
              <a:rPr lang="fr-FR" sz="750" b="1" strike="noStrike" spc="-1">
                <a:solidFill>
                  <a:srgbClr val="000000"/>
                </a:solidFill>
                <a:latin typeface="Marianne"/>
              </a:rPr>
              <a:t>Intitulé de la direction/service interministérielle</a:t>
            </a:r>
            <a:endParaRPr lang="fr-FR" sz="750" b="0" strike="noStrike" spc="-1">
              <a:latin typeface="Times New Roman"/>
            </a:endParaRPr>
          </a:p>
        </p:txBody>
      </p:sp>
      <p:sp>
        <p:nvSpPr>
          <p:cNvPr id="228" name="PlaceHolder 5"/>
          <p:cNvSpPr>
            <a:spLocks noGrp="1"/>
          </p:cNvSpPr>
          <p:nvPr>
            <p:ph type="sldNum"/>
          </p:nvPr>
        </p:nvSpPr>
        <p:spPr>
          <a:xfrm>
            <a:off x="6264000" y="4783680"/>
            <a:ext cx="1349640" cy="359640"/>
          </a:xfrm>
          <a:prstGeom prst="rect">
            <a:avLst/>
          </a:prstGeom>
        </p:spPr>
        <p:txBody>
          <a:bodyPr lIns="0" tIns="0" rIns="0" bIns="0" anchor="ctr">
            <a:noAutofit/>
          </a:bodyPr>
          <a:lstStyle/>
          <a:p>
            <a:pPr algn="r">
              <a:lnSpc>
                <a:spcPct val="100000"/>
              </a:lnSpc>
            </a:pPr>
            <a:fld id="{342A3043-37BC-4E34-A3B4-A823524E69F6}" type="slidenum">
              <a:rPr lang="fr-FR" sz="750" b="1" strike="noStrike" spc="-1">
                <a:solidFill>
                  <a:srgbClr val="000000"/>
                </a:solidFill>
                <a:latin typeface="Marianne"/>
              </a:rPr>
              <a:t>‹N°›</a:t>
            </a:fld>
            <a:endParaRPr lang="fr-FR" sz="750" b="0" strike="noStrike" spc="-1">
              <a:latin typeface="Times New Roman"/>
            </a:endParaRPr>
          </a:p>
        </p:txBody>
      </p:sp>
      <p:sp>
        <p:nvSpPr>
          <p:cNvPr id="229" name="PlaceHolder 6"/>
          <p:cNvSpPr>
            <a:spLocks noGrp="1"/>
          </p:cNvSpPr>
          <p:nvPr>
            <p:ph type="body"/>
          </p:nvPr>
        </p:nvSpPr>
        <p:spPr>
          <a:xfrm>
            <a:off x="360000" y="1836000"/>
            <a:ext cx="8423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
        <p:nvSpPr>
          <p:cNvPr id="230" name="PlaceHolder 7"/>
          <p:cNvSpPr>
            <a:spLocks noGrp="1"/>
          </p:cNvSpPr>
          <p:nvPr>
            <p:ph type="body"/>
          </p:nvPr>
        </p:nvSpPr>
        <p:spPr>
          <a:xfrm>
            <a:off x="3312000" y="180000"/>
            <a:ext cx="5471640" cy="359640"/>
          </a:xfrm>
          <a:prstGeom prst="rect">
            <a:avLst/>
          </a:prstGeom>
        </p:spPr>
        <p:txBody>
          <a:bodyPr lIns="0" tIns="0" rIns="0" bIns="0">
            <a:noAutofit/>
          </a:bodyPr>
          <a:lstStyle/>
          <a:p>
            <a:pPr marL="108000" indent="-107640" algn="r">
              <a:lnSpc>
                <a:spcPct val="100000"/>
              </a:lnSpc>
              <a:buClr>
                <a:srgbClr val="000000"/>
              </a:buClr>
              <a:buFont typeface="Marianne"/>
              <a:buAutoNum type="arabicPeriod"/>
            </a:pPr>
            <a:r>
              <a:rPr lang="fr-FR" sz="750" b="1" strike="noStrike" spc="-1">
                <a:solidFill>
                  <a:srgbClr val="000000"/>
                </a:solidFill>
                <a:latin typeface="Marianne"/>
              </a:rPr>
              <a:t>Titre</a:t>
            </a:r>
            <a:endParaRPr lang="fr-FR" sz="750" b="0" strike="noStrike" spc="-1">
              <a:solidFill>
                <a:srgbClr val="000000"/>
              </a:solidFill>
              <a:latin typeface="Marianne"/>
            </a:endParaRPr>
          </a:p>
          <a:p>
            <a:pPr marL="108000" lvl="1" indent="-107640" algn="r">
              <a:lnSpc>
                <a:spcPct val="100000"/>
              </a:lnSpc>
              <a:buClr>
                <a:srgbClr val="000000"/>
              </a:buClr>
              <a:buFont typeface="Marianne"/>
              <a:buAutoNum type="alphaLcPeriod"/>
            </a:pPr>
            <a:r>
              <a:rPr lang="fr-FR" sz="750" b="0" strike="noStrike" spc="-1">
                <a:solidFill>
                  <a:srgbClr val="000000"/>
                </a:solidFill>
                <a:latin typeface="Marianne"/>
              </a:rPr>
              <a:t>Sous-titre</a:t>
            </a:r>
          </a:p>
        </p:txBody>
      </p:sp>
    </p:spTree>
    <p:extLst>
      <p:ext uri="{BB962C8B-B14F-4D97-AF65-F5344CB8AC3E}">
        <p14:creationId xmlns:p14="http://schemas.microsoft.com/office/powerpoint/2010/main" val="40936575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178"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179" name="PlaceHolder 2"/>
          <p:cNvSpPr>
            <a:spLocks noGrp="1"/>
          </p:cNvSpPr>
          <p:nvPr>
            <p:ph type="title"/>
          </p:nvPr>
        </p:nvSpPr>
        <p:spPr>
          <a:xfrm>
            <a:off x="360000" y="900000"/>
            <a:ext cx="8423640" cy="719640"/>
          </a:xfrm>
          <a:prstGeom prst="rect">
            <a:avLst/>
          </a:prstGeom>
        </p:spPr>
        <p:txBody>
          <a:bodyPr lIns="0" tIns="0" rIns="0" bIns="0">
            <a:noAutofit/>
          </a:bodyPr>
          <a:lstStyle/>
          <a:p>
            <a:pPr>
              <a:lnSpc>
                <a:spcPct val="90000"/>
              </a:lnSpc>
            </a:pPr>
            <a:r>
              <a:rPr lang="fr-FR" sz="2550" b="1" strike="noStrike" spc="-1">
                <a:solidFill>
                  <a:srgbClr val="000000"/>
                </a:solidFill>
                <a:latin typeface="Marianne"/>
              </a:rPr>
              <a:t>Titre</a:t>
            </a:r>
            <a:endParaRPr lang="fr-FR" sz="2550" b="0" strike="noStrike" spc="-1">
              <a:solidFill>
                <a:srgbClr val="000000"/>
              </a:solidFill>
              <a:latin typeface="Marianne"/>
            </a:endParaRPr>
          </a:p>
        </p:txBody>
      </p:sp>
      <p:sp>
        <p:nvSpPr>
          <p:cNvPr id="180" name="PlaceHolder 3"/>
          <p:cNvSpPr>
            <a:spLocks noGrp="1"/>
          </p:cNvSpPr>
          <p:nvPr>
            <p:ph type="dt"/>
          </p:nvPr>
        </p:nvSpPr>
        <p:spPr>
          <a:xfrm>
            <a:off x="7614000" y="4783680"/>
            <a:ext cx="1169640" cy="359640"/>
          </a:xfrm>
          <a:prstGeom prst="rect">
            <a:avLst/>
          </a:prstGeom>
        </p:spPr>
        <p:txBody>
          <a:bodyPr lIns="0" tIns="0" rIns="0" bIns="0" anchor="ctr">
            <a:noAutofit/>
          </a:bodyPr>
          <a:lstStyle/>
          <a:p>
            <a:pPr algn="r">
              <a:lnSpc>
                <a:spcPct val="100000"/>
              </a:lnSpc>
            </a:pPr>
            <a:r>
              <a:rPr lang="fr-FR" sz="750" b="1" strike="noStrike" cap="all" spc="-1">
                <a:solidFill>
                  <a:srgbClr val="000000"/>
                </a:solidFill>
                <a:latin typeface="Marianne"/>
              </a:rPr>
              <a:t>XX/XX/XXXX</a:t>
            </a:r>
            <a:endParaRPr lang="fr-FR" sz="750" b="0" strike="noStrike" spc="-1">
              <a:latin typeface="Times New Roman"/>
            </a:endParaRPr>
          </a:p>
        </p:txBody>
      </p:sp>
      <p:sp>
        <p:nvSpPr>
          <p:cNvPr id="181" name="PlaceHolder 4"/>
          <p:cNvSpPr>
            <a:spLocks noGrp="1"/>
          </p:cNvSpPr>
          <p:nvPr>
            <p:ph type="ftr"/>
          </p:nvPr>
        </p:nvSpPr>
        <p:spPr>
          <a:xfrm>
            <a:off x="360000" y="4783680"/>
            <a:ext cx="5903640" cy="359640"/>
          </a:xfrm>
          <a:prstGeom prst="rect">
            <a:avLst/>
          </a:prstGeom>
        </p:spPr>
        <p:txBody>
          <a:bodyPr lIns="0" tIns="0" rIns="0" bIns="0" anchor="ctr">
            <a:noAutofit/>
          </a:bodyPr>
          <a:lstStyle/>
          <a:p>
            <a:pPr>
              <a:lnSpc>
                <a:spcPct val="100000"/>
              </a:lnSpc>
            </a:pPr>
            <a:r>
              <a:rPr lang="fr-FR" sz="750" b="1" strike="noStrike" spc="-1">
                <a:solidFill>
                  <a:srgbClr val="000000"/>
                </a:solidFill>
                <a:latin typeface="Marianne"/>
              </a:rPr>
              <a:t>Intitulé de la direction/service interministérielle</a:t>
            </a:r>
            <a:endParaRPr lang="fr-FR" sz="750" b="0" strike="noStrike" spc="-1">
              <a:latin typeface="Times New Roman"/>
            </a:endParaRPr>
          </a:p>
        </p:txBody>
      </p:sp>
      <p:sp>
        <p:nvSpPr>
          <p:cNvPr id="182" name="PlaceHolder 5"/>
          <p:cNvSpPr>
            <a:spLocks noGrp="1"/>
          </p:cNvSpPr>
          <p:nvPr>
            <p:ph type="sldNum"/>
          </p:nvPr>
        </p:nvSpPr>
        <p:spPr>
          <a:xfrm>
            <a:off x="6264000" y="4783680"/>
            <a:ext cx="1349640" cy="359640"/>
          </a:xfrm>
          <a:prstGeom prst="rect">
            <a:avLst/>
          </a:prstGeom>
        </p:spPr>
        <p:txBody>
          <a:bodyPr lIns="0" tIns="0" rIns="0" bIns="0" anchor="ctr">
            <a:noAutofit/>
          </a:bodyPr>
          <a:lstStyle/>
          <a:p>
            <a:pPr algn="r">
              <a:lnSpc>
                <a:spcPct val="100000"/>
              </a:lnSpc>
            </a:pPr>
            <a:fld id="{20DF40E4-43DA-48E8-AD87-2C3705790F93}" type="slidenum">
              <a:rPr lang="fr-FR" sz="750" b="1" strike="noStrike" spc="-1">
                <a:solidFill>
                  <a:srgbClr val="000000"/>
                </a:solidFill>
                <a:latin typeface="Marianne"/>
              </a:rPr>
              <a:t>‹N°›</a:t>
            </a:fld>
            <a:endParaRPr lang="fr-FR" sz="750" b="0" strike="noStrike" spc="-1">
              <a:latin typeface="Times New Roman"/>
            </a:endParaRPr>
          </a:p>
        </p:txBody>
      </p:sp>
      <p:sp>
        <p:nvSpPr>
          <p:cNvPr id="183" name="PlaceHolder 6"/>
          <p:cNvSpPr>
            <a:spLocks noGrp="1"/>
          </p:cNvSpPr>
          <p:nvPr>
            <p:ph type="body"/>
          </p:nvPr>
        </p:nvSpPr>
        <p:spPr>
          <a:xfrm>
            <a:off x="3312000" y="180000"/>
            <a:ext cx="5471640" cy="359640"/>
          </a:xfrm>
          <a:prstGeom prst="rect">
            <a:avLst/>
          </a:prstGeom>
        </p:spPr>
        <p:txBody>
          <a:bodyPr lIns="0" tIns="0" rIns="0" bIns="0">
            <a:noAutofit/>
          </a:bodyPr>
          <a:lstStyle/>
          <a:p>
            <a:pPr marL="108000" indent="-107640" algn="r">
              <a:lnSpc>
                <a:spcPct val="100000"/>
              </a:lnSpc>
              <a:buClr>
                <a:srgbClr val="000000"/>
              </a:buClr>
              <a:buFont typeface="Marianne"/>
              <a:buAutoNum type="arabicPeriod"/>
            </a:pPr>
            <a:r>
              <a:rPr lang="fr-FR" sz="750" b="1" strike="noStrike" spc="-1">
                <a:solidFill>
                  <a:srgbClr val="000000"/>
                </a:solidFill>
                <a:latin typeface="Marianne"/>
              </a:rPr>
              <a:t>Titre</a:t>
            </a:r>
            <a:endParaRPr lang="fr-FR" sz="750" b="0" strike="noStrike" spc="-1">
              <a:solidFill>
                <a:srgbClr val="000000"/>
              </a:solidFill>
              <a:latin typeface="Marianne"/>
            </a:endParaRPr>
          </a:p>
          <a:p>
            <a:pPr marL="108000" lvl="1" indent="-107640" algn="r">
              <a:lnSpc>
                <a:spcPct val="100000"/>
              </a:lnSpc>
              <a:buClr>
                <a:srgbClr val="000000"/>
              </a:buClr>
              <a:buFont typeface="Marianne"/>
              <a:buAutoNum type="alphaLcPeriod"/>
            </a:pPr>
            <a:r>
              <a:rPr lang="fr-FR" sz="750" b="0" strike="noStrike" spc="-1">
                <a:solidFill>
                  <a:srgbClr val="000000"/>
                </a:solidFill>
                <a:latin typeface="Marianne"/>
              </a:rPr>
              <a:t>Sous-titre</a:t>
            </a:r>
          </a:p>
        </p:txBody>
      </p:sp>
      <p:sp>
        <p:nvSpPr>
          <p:cNvPr id="184" name="PlaceHolder 7"/>
          <p:cNvSpPr>
            <a:spLocks noGrp="1"/>
          </p:cNvSpPr>
          <p:nvPr>
            <p:ph type="body"/>
          </p:nvPr>
        </p:nvSpPr>
        <p:spPr>
          <a:xfrm>
            <a:off x="360000" y="1836000"/>
            <a:ext cx="2519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
        <p:nvSpPr>
          <p:cNvPr id="185" name="PlaceHolder 8"/>
          <p:cNvSpPr>
            <a:spLocks noGrp="1"/>
          </p:cNvSpPr>
          <p:nvPr>
            <p:ph type="body"/>
          </p:nvPr>
        </p:nvSpPr>
        <p:spPr>
          <a:xfrm>
            <a:off x="3312000" y="1836000"/>
            <a:ext cx="2519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
        <p:nvSpPr>
          <p:cNvPr id="186" name="PlaceHolder 9"/>
          <p:cNvSpPr>
            <a:spLocks noGrp="1"/>
          </p:cNvSpPr>
          <p:nvPr>
            <p:ph type="body"/>
          </p:nvPr>
        </p:nvSpPr>
        <p:spPr>
          <a:xfrm>
            <a:off x="6264000" y="1836000"/>
            <a:ext cx="2519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Tree>
    <p:extLst>
      <p:ext uri="{BB962C8B-B14F-4D97-AF65-F5344CB8AC3E}">
        <p14:creationId xmlns:p14="http://schemas.microsoft.com/office/powerpoint/2010/main" val="56806669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219E8DB-4AB0-47E4-BF63-C744B227CF63}" type="datetimeFigureOut">
              <a:rPr lang="fr-FR" smtClean="0"/>
              <a:pPr/>
              <a:t>16/11/2020</a:t>
            </a:fld>
            <a:endParaRPr lang="fr-F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7A490A7-0AF6-4B8E-9484-994E0DA24CF5}" type="slidenum">
              <a:rPr lang="fr-FR" smtClean="0"/>
              <a:pPr/>
              <a:t>‹N°›</a:t>
            </a:fld>
            <a:endParaRPr lang="fr-FR"/>
          </a:p>
        </p:txBody>
      </p:sp>
    </p:spTree>
    <p:extLst>
      <p:ext uri="{BB962C8B-B14F-4D97-AF65-F5344CB8AC3E}">
        <p14:creationId xmlns:p14="http://schemas.microsoft.com/office/powerpoint/2010/main" val="42219790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9"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2" name="PlaceHolder 2"/>
          <p:cNvSpPr>
            <a:spLocks noGrp="1"/>
          </p:cNvSpPr>
          <p:nvPr>
            <p:ph type="dt"/>
          </p:nvPr>
        </p:nvSpPr>
        <p:spPr>
          <a:xfrm>
            <a:off x="0" y="4963680"/>
            <a:ext cx="179640" cy="179640"/>
          </a:xfrm>
          <a:prstGeom prst="rect">
            <a:avLst/>
          </a:prstGeom>
        </p:spPr>
        <p:txBody>
          <a:bodyPr lIns="0" tIns="0" rIns="0" bIns="0" anchor="ctr">
            <a:noAutofit/>
          </a:bodyPr>
          <a:lstStyle/>
          <a:p>
            <a:pPr algn="ctr">
              <a:lnSpc>
                <a:spcPct val="100000"/>
              </a:lnSpc>
            </a:pPr>
            <a:r>
              <a:rPr lang="fr-FR" sz="100" b="1" strike="noStrike" spc="-1">
                <a:solidFill>
                  <a:srgbClr val="000000"/>
                </a:solidFill>
                <a:latin typeface="Marianne"/>
              </a:rPr>
              <a:t>XX/XX/XXXX</a:t>
            </a:r>
            <a:endParaRPr lang="fr-FR" sz="100" b="0" strike="noStrike" spc="-1">
              <a:latin typeface="Times New Roman"/>
            </a:endParaRPr>
          </a:p>
        </p:txBody>
      </p:sp>
      <p:sp>
        <p:nvSpPr>
          <p:cNvPr id="3" name="PlaceHolder 3"/>
          <p:cNvSpPr>
            <a:spLocks noGrp="1"/>
          </p:cNvSpPr>
          <p:nvPr>
            <p:ph type="ftr"/>
          </p:nvPr>
        </p:nvSpPr>
        <p:spPr>
          <a:xfrm>
            <a:off x="720000" y="3920040"/>
            <a:ext cx="3239640" cy="899640"/>
          </a:xfrm>
          <a:prstGeom prst="rect">
            <a:avLst/>
          </a:prstGeom>
        </p:spPr>
        <p:txBody>
          <a:bodyPr lIns="0" tIns="0" rIns="0" bIns="0" anchor="b">
            <a:noAutofit/>
          </a:bodyPr>
          <a:lstStyle/>
          <a:p>
            <a:pPr>
              <a:lnSpc>
                <a:spcPct val="100000"/>
              </a:lnSpc>
            </a:pPr>
            <a:r>
              <a:rPr lang="fr-FR" sz="1150" b="1" strike="noStrike" spc="-1">
                <a:solidFill>
                  <a:srgbClr val="000000"/>
                </a:solidFill>
                <a:latin typeface="Marianne"/>
              </a:rPr>
              <a:t>Intitulé de la direction/service interministérielle</a:t>
            </a:r>
            <a:endParaRPr lang="fr-FR" sz="1150" b="0" strike="noStrike" spc="-1">
              <a:latin typeface="Times New Roman"/>
            </a:endParaRPr>
          </a:p>
        </p:txBody>
      </p:sp>
      <p:sp>
        <p:nvSpPr>
          <p:cNvPr id="4" name="PlaceHolder 4"/>
          <p:cNvSpPr>
            <a:spLocks noGrp="1"/>
          </p:cNvSpPr>
          <p:nvPr>
            <p:ph type="sldNum"/>
          </p:nvPr>
        </p:nvSpPr>
        <p:spPr>
          <a:xfrm>
            <a:off x="0" y="4963680"/>
            <a:ext cx="179640" cy="179640"/>
          </a:xfrm>
          <a:prstGeom prst="rect">
            <a:avLst/>
          </a:prstGeom>
        </p:spPr>
        <p:txBody>
          <a:bodyPr lIns="0" tIns="0" rIns="0" bIns="0" anchor="ctr">
            <a:noAutofit/>
          </a:bodyPr>
          <a:lstStyle/>
          <a:p>
            <a:pPr algn="r">
              <a:lnSpc>
                <a:spcPct val="100000"/>
              </a:lnSpc>
            </a:pPr>
            <a:fld id="{F8BFB00D-E30F-4E39-A2F4-FAFF832BA032}" type="slidenum">
              <a:rPr lang="fr-FR" sz="100" b="1" strike="noStrike" spc="-1">
                <a:solidFill>
                  <a:srgbClr val="000000"/>
                </a:solidFill>
                <a:latin typeface="Marianne"/>
              </a:rPr>
              <a:t>‹N°›</a:t>
            </a:fld>
            <a:endParaRPr lang="fr-FR" sz="100" b="0" strike="noStrike" spc="-1">
              <a:latin typeface="Times New Roman"/>
            </a:endParaRPr>
          </a:p>
        </p:txBody>
      </p:sp>
      <p:sp>
        <p:nvSpPr>
          <p:cNvPr id="5" name="PlaceHolder 5"/>
          <p:cNvSpPr>
            <a:spLocks noGrp="1"/>
          </p:cNvSpPr>
          <p:nvPr>
            <p:ph type="title"/>
          </p:nvPr>
        </p:nvSpPr>
        <p:spPr>
          <a:xfrm>
            <a:off x="0" y="0"/>
            <a:ext cx="179640" cy="179640"/>
          </a:xfrm>
          <a:prstGeom prst="rect">
            <a:avLst/>
          </a:prstGeom>
        </p:spPr>
        <p:txBody>
          <a:bodyPr lIns="0" tIns="0" rIns="0" bIns="0">
            <a:noAutofit/>
          </a:bodyPr>
          <a:lstStyle/>
          <a:p>
            <a:pPr>
              <a:lnSpc>
                <a:spcPct val="90000"/>
              </a:lnSpc>
            </a:pPr>
            <a:r>
              <a:rPr lang="fr-FR" sz="100" b="1" strike="noStrike" spc="-1">
                <a:solidFill>
                  <a:srgbClr val="000000"/>
                </a:solidFill>
                <a:latin typeface="Marianne"/>
              </a:rPr>
              <a:t>Titre</a:t>
            </a:r>
            <a:endParaRPr lang="fr-FR" sz="100" b="0" strike="noStrike" spc="-1">
              <a:solidFill>
                <a:srgbClr val="000000"/>
              </a:solidFill>
              <a:latin typeface="Marianne"/>
            </a:endParaRPr>
          </a:p>
        </p:txBody>
      </p:sp>
      <p:pic>
        <p:nvPicPr>
          <p:cNvPr id="6" name="Image 2"/>
          <p:cNvPicPr/>
          <p:nvPr/>
        </p:nvPicPr>
        <p:blipFill>
          <a:blip r:embed="rId15" cstate="email">
            <a:extLst>
              <a:ext uri="{28A0092B-C50C-407E-A947-70E740481C1C}">
                <a14:useLocalDpi xmlns:a14="http://schemas.microsoft.com/office/drawing/2010/main"/>
              </a:ext>
            </a:extLst>
          </a:blip>
          <a:stretch/>
        </p:blipFill>
        <p:spPr>
          <a:xfrm>
            <a:off x="323640" y="151920"/>
            <a:ext cx="4608000" cy="3743640"/>
          </a:xfrm>
          <a:prstGeom prst="rect">
            <a:avLst/>
          </a:prstGeom>
          <a:ln>
            <a:noFill/>
          </a:ln>
        </p:spPr>
      </p:pic>
      <p:sp>
        <p:nvSpPr>
          <p:cNvPr id="7"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050" b="0" strike="noStrike" spc="-1">
                <a:solidFill>
                  <a:srgbClr val="000000"/>
                </a:solidFill>
                <a:latin typeface="Marianne"/>
              </a:rPr>
              <a:t>Cliquez pour éditer le format du plan de texte</a:t>
            </a:r>
          </a:p>
          <a:p>
            <a:pPr marL="864000" lvl="1" indent="-324000">
              <a:spcBef>
                <a:spcPts val="1134"/>
              </a:spcBef>
              <a:buClr>
                <a:srgbClr val="000000"/>
              </a:buClr>
              <a:buSzPct val="75000"/>
              <a:buFont typeface="Symbol" charset="2"/>
              <a:buChar char=""/>
            </a:pPr>
            <a:r>
              <a:rPr lang="fr-FR" sz="850" b="0" strike="noStrike" spc="-1">
                <a:solidFill>
                  <a:srgbClr val="000000"/>
                </a:solidFill>
                <a:latin typeface="Marianne"/>
              </a:rPr>
              <a:t>Second niveau de plan</a:t>
            </a:r>
          </a:p>
          <a:p>
            <a:pPr marL="1296000" lvl="2" indent="-288000">
              <a:spcBef>
                <a:spcPts val="850"/>
              </a:spcBef>
              <a:buClr>
                <a:srgbClr val="000000"/>
              </a:buClr>
              <a:buSzPct val="45000"/>
              <a:buFont typeface="Wingdings" charset="2"/>
              <a:buChar char=""/>
            </a:pPr>
            <a:r>
              <a:rPr lang="fr-FR" sz="750" b="0" strike="noStrike" spc="-1">
                <a:solidFill>
                  <a:srgbClr val="000000"/>
                </a:solidFill>
                <a:latin typeface="Marianne"/>
              </a:rPr>
              <a:t>Troisième niveau de plan</a:t>
            </a:r>
          </a:p>
          <a:p>
            <a:pPr marL="1728000" lvl="3" indent="-216000">
              <a:spcBef>
                <a:spcPts val="567"/>
              </a:spcBef>
              <a:buClr>
                <a:srgbClr val="000000"/>
              </a:buClr>
              <a:buSzPct val="75000"/>
              <a:buFont typeface="Symbol" charset="2"/>
              <a:buChar char=""/>
            </a:pPr>
            <a:r>
              <a:rPr lang="fr-FR" sz="700" b="0" strike="noStrike" spc="-1">
                <a:solidFill>
                  <a:srgbClr val="000000"/>
                </a:solidFill>
                <a:latin typeface="Marianne"/>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Marianne"/>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Marianne"/>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Marianne"/>
              </a:rPr>
              <a:t>Septième niveau de plan</a:t>
            </a:r>
          </a:p>
        </p:txBody>
      </p:sp>
    </p:spTree>
    <p:extLst>
      <p:ext uri="{BB962C8B-B14F-4D97-AF65-F5344CB8AC3E}">
        <p14:creationId xmlns:p14="http://schemas.microsoft.com/office/powerpoint/2010/main" val="182623729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45"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46" name="PlaceHolder 2"/>
          <p:cNvSpPr>
            <a:spLocks noGrp="1"/>
          </p:cNvSpPr>
          <p:nvPr>
            <p:ph type="title"/>
          </p:nvPr>
        </p:nvSpPr>
        <p:spPr>
          <a:xfrm>
            <a:off x="0" y="0"/>
            <a:ext cx="179640" cy="179640"/>
          </a:xfrm>
          <a:prstGeom prst="rect">
            <a:avLst/>
          </a:prstGeom>
        </p:spPr>
        <p:txBody>
          <a:bodyPr lIns="0" tIns="0" rIns="0" bIns="0">
            <a:noAutofit/>
          </a:bodyPr>
          <a:lstStyle/>
          <a:p>
            <a:pPr>
              <a:lnSpc>
                <a:spcPct val="90000"/>
              </a:lnSpc>
            </a:pPr>
            <a:r>
              <a:rPr lang="fr-FR" sz="100" b="1" strike="noStrike" spc="-1">
                <a:solidFill>
                  <a:srgbClr val="000000"/>
                </a:solidFill>
                <a:latin typeface="Marianne"/>
              </a:rPr>
              <a:t>Titre</a:t>
            </a:r>
            <a:endParaRPr lang="fr-FR" sz="100" b="0" strike="noStrike" spc="-1">
              <a:solidFill>
                <a:srgbClr val="000000"/>
              </a:solidFill>
              <a:latin typeface="Marianne"/>
            </a:endParaRPr>
          </a:p>
        </p:txBody>
      </p:sp>
      <p:sp>
        <p:nvSpPr>
          <p:cNvPr id="47" name="PlaceHolder 3"/>
          <p:cNvSpPr>
            <a:spLocks noGrp="1"/>
          </p:cNvSpPr>
          <p:nvPr>
            <p:ph type="dt"/>
          </p:nvPr>
        </p:nvSpPr>
        <p:spPr>
          <a:xfrm>
            <a:off x="7614000" y="4783680"/>
            <a:ext cx="1169640" cy="359640"/>
          </a:xfrm>
          <a:prstGeom prst="rect">
            <a:avLst/>
          </a:prstGeom>
        </p:spPr>
        <p:txBody>
          <a:bodyPr lIns="0" tIns="0" rIns="0" bIns="0" anchor="ctr">
            <a:noAutofit/>
          </a:bodyPr>
          <a:lstStyle/>
          <a:p>
            <a:pPr algn="r">
              <a:lnSpc>
                <a:spcPct val="100000"/>
              </a:lnSpc>
            </a:pPr>
            <a:r>
              <a:rPr lang="fr-FR" sz="750" b="1" strike="noStrike" cap="all" spc="-1">
                <a:solidFill>
                  <a:srgbClr val="000000"/>
                </a:solidFill>
                <a:latin typeface="Marianne"/>
              </a:rPr>
              <a:t>XX/XX/XXXX</a:t>
            </a:r>
            <a:endParaRPr lang="fr-FR" sz="750" b="0" strike="noStrike" spc="-1">
              <a:latin typeface="Times New Roman"/>
            </a:endParaRPr>
          </a:p>
        </p:txBody>
      </p:sp>
      <p:sp>
        <p:nvSpPr>
          <p:cNvPr id="48" name="PlaceHolder 4"/>
          <p:cNvSpPr>
            <a:spLocks noGrp="1"/>
          </p:cNvSpPr>
          <p:nvPr>
            <p:ph type="ftr"/>
          </p:nvPr>
        </p:nvSpPr>
        <p:spPr>
          <a:xfrm>
            <a:off x="360000" y="4783680"/>
            <a:ext cx="5903640" cy="359640"/>
          </a:xfrm>
          <a:prstGeom prst="rect">
            <a:avLst/>
          </a:prstGeom>
        </p:spPr>
        <p:txBody>
          <a:bodyPr lIns="0" tIns="0" rIns="0" bIns="0" anchor="ctr">
            <a:noAutofit/>
          </a:bodyPr>
          <a:lstStyle/>
          <a:p>
            <a:pPr>
              <a:lnSpc>
                <a:spcPct val="100000"/>
              </a:lnSpc>
            </a:pPr>
            <a:r>
              <a:rPr lang="fr-FR" sz="750" b="1" strike="noStrike" spc="-1">
                <a:solidFill>
                  <a:srgbClr val="000000"/>
                </a:solidFill>
                <a:latin typeface="Marianne"/>
              </a:rPr>
              <a:t>Intitulé de la direction/service interministérielle</a:t>
            </a:r>
            <a:endParaRPr lang="fr-FR" sz="750" b="0" strike="noStrike" spc="-1">
              <a:latin typeface="Times New Roman"/>
            </a:endParaRPr>
          </a:p>
        </p:txBody>
      </p:sp>
      <p:sp>
        <p:nvSpPr>
          <p:cNvPr id="49" name="PlaceHolder 5"/>
          <p:cNvSpPr>
            <a:spLocks noGrp="1"/>
          </p:cNvSpPr>
          <p:nvPr>
            <p:ph type="sldNum"/>
          </p:nvPr>
        </p:nvSpPr>
        <p:spPr>
          <a:xfrm>
            <a:off x="6264000" y="4783680"/>
            <a:ext cx="1349640" cy="359640"/>
          </a:xfrm>
          <a:prstGeom prst="rect">
            <a:avLst/>
          </a:prstGeom>
        </p:spPr>
        <p:txBody>
          <a:bodyPr lIns="0" tIns="0" rIns="0" bIns="0" anchor="ctr">
            <a:noAutofit/>
          </a:bodyPr>
          <a:lstStyle/>
          <a:p>
            <a:pPr algn="r">
              <a:lnSpc>
                <a:spcPct val="100000"/>
              </a:lnSpc>
            </a:pPr>
            <a:fld id="{F4FA1C65-2F27-4929-997B-04DE7B917D92}" type="slidenum">
              <a:rPr lang="fr-FR" sz="750" b="1" strike="noStrike" spc="-1">
                <a:solidFill>
                  <a:srgbClr val="000000"/>
                </a:solidFill>
                <a:latin typeface="Marianne"/>
              </a:rPr>
              <a:t>‹N°›</a:t>
            </a:fld>
            <a:endParaRPr lang="fr-FR" sz="750" b="0" strike="noStrike" spc="-1">
              <a:latin typeface="Times New Roman"/>
            </a:endParaRPr>
          </a:p>
        </p:txBody>
      </p:sp>
      <p:sp>
        <p:nvSpPr>
          <p:cNvPr id="50" name="PlaceHolder 6"/>
          <p:cNvSpPr>
            <a:spLocks noGrp="1"/>
          </p:cNvSpPr>
          <p:nvPr>
            <p:ph type="body"/>
          </p:nvPr>
        </p:nvSpPr>
        <p:spPr>
          <a:xfrm>
            <a:off x="360000" y="2346120"/>
            <a:ext cx="8423640" cy="2076840"/>
          </a:xfrm>
          <a:prstGeom prst="rect">
            <a:avLst/>
          </a:prstGeom>
        </p:spPr>
        <p:txBody>
          <a:bodyPr lIns="0" tIns="0" rIns="0" bIns="0">
            <a:noAutofit/>
          </a:bodyPr>
          <a:lstStyle/>
          <a:p>
            <a:pPr>
              <a:lnSpc>
                <a:spcPct val="90000"/>
              </a:lnSpc>
            </a:pPr>
            <a:r>
              <a:rPr lang="fr-FR" sz="3250" b="1" strike="noStrike" cap="all" spc="-1">
                <a:solidFill>
                  <a:srgbClr val="000000"/>
                </a:solidFill>
                <a:latin typeface="Marianne"/>
              </a:rPr>
              <a:t>Titre</a:t>
            </a:r>
            <a:endParaRPr lang="fr-FR" sz="3250" b="0" strike="noStrike" spc="-1">
              <a:solidFill>
                <a:srgbClr val="000000"/>
              </a:solidFill>
              <a:latin typeface="Marianne"/>
            </a:endParaRPr>
          </a:p>
          <a:p>
            <a:pPr>
              <a:lnSpc>
                <a:spcPct val="100000"/>
              </a:lnSpc>
              <a:spcBef>
                <a:spcPts val="499"/>
              </a:spcBef>
            </a:pPr>
            <a:r>
              <a:rPr lang="fr-FR" sz="1850" b="0" strike="noStrike" spc="-1">
                <a:solidFill>
                  <a:srgbClr val="000000"/>
                </a:solidFill>
                <a:latin typeface="Marianne"/>
              </a:rPr>
              <a:t>Sous-titre</a:t>
            </a:r>
          </a:p>
        </p:txBody>
      </p:sp>
      <p:sp>
        <p:nvSpPr>
          <p:cNvPr id="51" name="Line 7"/>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52" name="Image 8"/>
          <p:cNvPicPr/>
          <p:nvPr/>
        </p:nvPicPr>
        <p:blipFill>
          <a:blip r:embed="rId15" cstate="email">
            <a:extLst>
              <a:ext uri="{28A0092B-C50C-407E-A947-70E740481C1C}">
                <a14:useLocalDpi xmlns:a14="http://schemas.microsoft.com/office/drawing/2010/main"/>
              </a:ext>
            </a:extLst>
          </a:blip>
          <a:stretch/>
        </p:blipFill>
        <p:spPr>
          <a:xfrm>
            <a:off x="179640" y="151920"/>
            <a:ext cx="2357640" cy="1915560"/>
          </a:xfrm>
          <a:prstGeom prst="rect">
            <a:avLst/>
          </a:prstGeom>
          <a:ln>
            <a:noFill/>
          </a:ln>
        </p:spPr>
      </p:pic>
    </p:spTree>
    <p:extLst>
      <p:ext uri="{BB962C8B-B14F-4D97-AF65-F5344CB8AC3E}">
        <p14:creationId xmlns:p14="http://schemas.microsoft.com/office/powerpoint/2010/main" val="128073051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Line 1"/>
          <p:cNvSpPr/>
          <p:nvPr/>
        </p:nvSpPr>
        <p:spPr>
          <a:xfrm>
            <a:off x="360000" y="4784400"/>
            <a:ext cx="8424000" cy="36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224" name="Image 8"/>
          <p:cNvPicPr/>
          <p:nvPr/>
        </p:nvPicPr>
        <p:blipFill>
          <a:blip r:embed="rId14" cstate="email">
            <a:extLst>
              <a:ext uri="{28A0092B-C50C-407E-A947-70E740481C1C}">
                <a14:useLocalDpi xmlns:a14="http://schemas.microsoft.com/office/drawing/2010/main"/>
              </a:ext>
            </a:extLst>
          </a:blip>
          <a:stretch/>
        </p:blipFill>
        <p:spPr>
          <a:xfrm>
            <a:off x="306000" y="108000"/>
            <a:ext cx="719280" cy="584280"/>
          </a:xfrm>
          <a:prstGeom prst="rect">
            <a:avLst/>
          </a:prstGeom>
          <a:ln>
            <a:noFill/>
          </a:ln>
        </p:spPr>
      </p:pic>
      <p:sp>
        <p:nvSpPr>
          <p:cNvPr id="225" name="PlaceHolder 2"/>
          <p:cNvSpPr>
            <a:spLocks noGrp="1"/>
          </p:cNvSpPr>
          <p:nvPr>
            <p:ph type="title"/>
          </p:nvPr>
        </p:nvSpPr>
        <p:spPr>
          <a:xfrm>
            <a:off x="360000" y="900000"/>
            <a:ext cx="8423640" cy="719640"/>
          </a:xfrm>
          <a:prstGeom prst="rect">
            <a:avLst/>
          </a:prstGeom>
        </p:spPr>
        <p:txBody>
          <a:bodyPr lIns="0" tIns="0" rIns="0" bIns="0">
            <a:noAutofit/>
          </a:bodyPr>
          <a:lstStyle/>
          <a:p>
            <a:pPr>
              <a:lnSpc>
                <a:spcPct val="90000"/>
              </a:lnSpc>
            </a:pPr>
            <a:r>
              <a:rPr lang="fr-FR" sz="2550" b="1" strike="noStrike" spc="-1">
                <a:solidFill>
                  <a:srgbClr val="000000"/>
                </a:solidFill>
                <a:latin typeface="Marianne"/>
              </a:rPr>
              <a:t>Titre</a:t>
            </a:r>
            <a:endParaRPr lang="fr-FR" sz="2550" b="0" strike="noStrike" spc="-1">
              <a:solidFill>
                <a:srgbClr val="000000"/>
              </a:solidFill>
              <a:latin typeface="Marianne"/>
            </a:endParaRPr>
          </a:p>
        </p:txBody>
      </p:sp>
      <p:sp>
        <p:nvSpPr>
          <p:cNvPr id="226" name="PlaceHolder 3"/>
          <p:cNvSpPr>
            <a:spLocks noGrp="1"/>
          </p:cNvSpPr>
          <p:nvPr>
            <p:ph type="dt"/>
          </p:nvPr>
        </p:nvSpPr>
        <p:spPr>
          <a:xfrm>
            <a:off x="7614000" y="4783680"/>
            <a:ext cx="1169640" cy="359640"/>
          </a:xfrm>
          <a:prstGeom prst="rect">
            <a:avLst/>
          </a:prstGeom>
        </p:spPr>
        <p:txBody>
          <a:bodyPr lIns="0" tIns="0" rIns="0" bIns="0" anchor="ctr">
            <a:noAutofit/>
          </a:bodyPr>
          <a:lstStyle/>
          <a:p>
            <a:pPr algn="r">
              <a:lnSpc>
                <a:spcPct val="100000"/>
              </a:lnSpc>
            </a:pPr>
            <a:r>
              <a:rPr lang="fr-FR" sz="750" b="1" strike="noStrike" cap="all" spc="-1">
                <a:solidFill>
                  <a:srgbClr val="000000"/>
                </a:solidFill>
                <a:latin typeface="Marianne"/>
              </a:rPr>
              <a:t>XX/XX/XXXX</a:t>
            </a:r>
            <a:endParaRPr lang="fr-FR" sz="750" b="0" strike="noStrike" spc="-1">
              <a:latin typeface="Times New Roman"/>
            </a:endParaRPr>
          </a:p>
        </p:txBody>
      </p:sp>
      <p:sp>
        <p:nvSpPr>
          <p:cNvPr id="227" name="PlaceHolder 4"/>
          <p:cNvSpPr>
            <a:spLocks noGrp="1"/>
          </p:cNvSpPr>
          <p:nvPr>
            <p:ph type="ftr"/>
          </p:nvPr>
        </p:nvSpPr>
        <p:spPr>
          <a:xfrm>
            <a:off x="360000" y="4783680"/>
            <a:ext cx="5903640" cy="359640"/>
          </a:xfrm>
          <a:prstGeom prst="rect">
            <a:avLst/>
          </a:prstGeom>
        </p:spPr>
        <p:txBody>
          <a:bodyPr lIns="0" tIns="0" rIns="0" bIns="0" anchor="ctr">
            <a:noAutofit/>
          </a:bodyPr>
          <a:lstStyle/>
          <a:p>
            <a:pPr>
              <a:lnSpc>
                <a:spcPct val="100000"/>
              </a:lnSpc>
            </a:pPr>
            <a:r>
              <a:rPr lang="fr-FR" sz="750" b="1" strike="noStrike" spc="-1">
                <a:solidFill>
                  <a:srgbClr val="000000"/>
                </a:solidFill>
                <a:latin typeface="Marianne"/>
              </a:rPr>
              <a:t>Intitulé de la direction/service interministérielle</a:t>
            </a:r>
            <a:endParaRPr lang="fr-FR" sz="750" b="0" strike="noStrike" spc="-1">
              <a:latin typeface="Times New Roman"/>
            </a:endParaRPr>
          </a:p>
        </p:txBody>
      </p:sp>
      <p:sp>
        <p:nvSpPr>
          <p:cNvPr id="228" name="PlaceHolder 5"/>
          <p:cNvSpPr>
            <a:spLocks noGrp="1"/>
          </p:cNvSpPr>
          <p:nvPr>
            <p:ph type="sldNum"/>
          </p:nvPr>
        </p:nvSpPr>
        <p:spPr>
          <a:xfrm>
            <a:off x="6264000" y="4783680"/>
            <a:ext cx="1349640" cy="359640"/>
          </a:xfrm>
          <a:prstGeom prst="rect">
            <a:avLst/>
          </a:prstGeom>
        </p:spPr>
        <p:txBody>
          <a:bodyPr lIns="0" tIns="0" rIns="0" bIns="0" anchor="ctr">
            <a:noAutofit/>
          </a:bodyPr>
          <a:lstStyle/>
          <a:p>
            <a:pPr algn="r">
              <a:lnSpc>
                <a:spcPct val="100000"/>
              </a:lnSpc>
            </a:pPr>
            <a:fld id="{342A3043-37BC-4E34-A3B4-A823524E69F6}" type="slidenum">
              <a:rPr lang="fr-FR" sz="750" b="1" strike="noStrike" spc="-1">
                <a:solidFill>
                  <a:srgbClr val="000000"/>
                </a:solidFill>
                <a:latin typeface="Marianne"/>
              </a:rPr>
              <a:t>‹N°›</a:t>
            </a:fld>
            <a:endParaRPr lang="fr-FR" sz="750" b="0" strike="noStrike" spc="-1">
              <a:latin typeface="Times New Roman"/>
            </a:endParaRPr>
          </a:p>
        </p:txBody>
      </p:sp>
      <p:sp>
        <p:nvSpPr>
          <p:cNvPr id="229" name="PlaceHolder 6"/>
          <p:cNvSpPr>
            <a:spLocks noGrp="1"/>
          </p:cNvSpPr>
          <p:nvPr>
            <p:ph type="body"/>
          </p:nvPr>
        </p:nvSpPr>
        <p:spPr>
          <a:xfrm>
            <a:off x="360000" y="1836000"/>
            <a:ext cx="8423640" cy="2573640"/>
          </a:xfrm>
          <a:prstGeom prst="rect">
            <a:avLst/>
          </a:prstGeom>
        </p:spPr>
        <p:txBody>
          <a:bodyPr lIns="0" tIns="0" rIns="0" bIns="0">
            <a:noAutofit/>
          </a:bodyPr>
          <a:lstStyle/>
          <a:p>
            <a:pPr>
              <a:lnSpc>
                <a:spcPct val="100000"/>
              </a:lnSpc>
              <a:spcAft>
                <a:spcPts val="499"/>
              </a:spcAft>
            </a:pPr>
            <a:r>
              <a:rPr lang="fr-FR" sz="1050" b="0" strike="noStrike" spc="-1">
                <a:solidFill>
                  <a:srgbClr val="000000"/>
                </a:solidFill>
                <a:latin typeface="Marianne"/>
              </a:rPr>
              <a:t>Texte de niveau 1</a:t>
            </a:r>
          </a:p>
          <a:p>
            <a:pPr marL="252000" lvl="1" indent="-71640">
              <a:lnSpc>
                <a:spcPct val="100000"/>
              </a:lnSpc>
              <a:spcBef>
                <a:spcPts val="601"/>
              </a:spcBef>
              <a:spcAft>
                <a:spcPts val="601"/>
              </a:spcAft>
              <a:buClr>
                <a:srgbClr val="000000"/>
              </a:buClr>
              <a:buFont typeface="Arial"/>
              <a:buChar char="•"/>
            </a:pPr>
            <a:r>
              <a:rPr lang="fr-FR" sz="950" b="0" strike="noStrike" spc="-1">
                <a:solidFill>
                  <a:srgbClr val="000000"/>
                </a:solidFill>
                <a:latin typeface="Marianne"/>
              </a:rPr>
              <a:t>Texte de niveau 2</a:t>
            </a:r>
          </a:p>
          <a:p>
            <a:pPr marL="432000" lvl="2" indent="-71640">
              <a:lnSpc>
                <a:spcPct val="100000"/>
              </a:lnSpc>
              <a:spcBef>
                <a:spcPts val="99"/>
              </a:spcBef>
              <a:spcAft>
                <a:spcPts val="99"/>
              </a:spcAft>
              <a:buClr>
                <a:srgbClr val="000000"/>
              </a:buClr>
              <a:buFont typeface="Arial"/>
              <a:buChar char="•"/>
            </a:pPr>
            <a:r>
              <a:rPr lang="fr-FR" sz="850" b="0" strike="noStrike" spc="-1">
                <a:solidFill>
                  <a:srgbClr val="000000"/>
                </a:solidFill>
                <a:latin typeface="Marianne"/>
              </a:rPr>
              <a:t>Texte de niveau 3</a:t>
            </a:r>
          </a:p>
          <a:p>
            <a:pPr marL="612000" lvl="3" indent="-71640">
              <a:lnSpc>
                <a:spcPct val="100000"/>
              </a:lnSpc>
              <a:spcBef>
                <a:spcPts val="99"/>
              </a:spcBef>
              <a:spcAft>
                <a:spcPts val="99"/>
              </a:spcAft>
              <a:buClr>
                <a:srgbClr val="000000"/>
              </a:buClr>
              <a:buFont typeface="Arial"/>
              <a:buChar char="•"/>
            </a:pPr>
            <a:r>
              <a:rPr lang="fr-FR" sz="750" b="0" strike="noStrike" spc="-1">
                <a:solidFill>
                  <a:srgbClr val="000000"/>
                </a:solidFill>
                <a:latin typeface="Marianne"/>
              </a:rPr>
              <a:t>Texte de niveau 4</a:t>
            </a:r>
          </a:p>
          <a:p>
            <a:pPr marL="828000" lvl="4" indent="-71640">
              <a:lnSpc>
                <a:spcPct val="100000"/>
              </a:lnSpc>
              <a:spcBef>
                <a:spcPts val="99"/>
              </a:spcBef>
              <a:spcAft>
                <a:spcPts val="99"/>
              </a:spcAft>
              <a:buClr>
                <a:srgbClr val="000000"/>
              </a:buClr>
              <a:buFont typeface="Arial"/>
              <a:buChar char="•"/>
            </a:pPr>
            <a:r>
              <a:rPr lang="fr-FR" sz="700" b="0" strike="noStrike" spc="-1">
                <a:solidFill>
                  <a:srgbClr val="000000"/>
                </a:solidFill>
                <a:latin typeface="Marianne"/>
              </a:rPr>
              <a:t>Texte de niveau 5</a:t>
            </a:r>
          </a:p>
        </p:txBody>
      </p:sp>
      <p:sp>
        <p:nvSpPr>
          <p:cNvPr id="230" name="PlaceHolder 7"/>
          <p:cNvSpPr>
            <a:spLocks noGrp="1"/>
          </p:cNvSpPr>
          <p:nvPr>
            <p:ph type="body"/>
          </p:nvPr>
        </p:nvSpPr>
        <p:spPr>
          <a:xfrm>
            <a:off x="3312000" y="180000"/>
            <a:ext cx="5471640" cy="359640"/>
          </a:xfrm>
          <a:prstGeom prst="rect">
            <a:avLst/>
          </a:prstGeom>
        </p:spPr>
        <p:txBody>
          <a:bodyPr lIns="0" tIns="0" rIns="0" bIns="0">
            <a:noAutofit/>
          </a:bodyPr>
          <a:lstStyle/>
          <a:p>
            <a:pPr marL="108000" indent="-107640" algn="r">
              <a:lnSpc>
                <a:spcPct val="100000"/>
              </a:lnSpc>
              <a:buClr>
                <a:srgbClr val="000000"/>
              </a:buClr>
              <a:buFont typeface="Marianne"/>
              <a:buAutoNum type="arabicPeriod"/>
            </a:pPr>
            <a:r>
              <a:rPr lang="fr-FR" sz="750" b="1" strike="noStrike" spc="-1">
                <a:solidFill>
                  <a:srgbClr val="000000"/>
                </a:solidFill>
                <a:latin typeface="Marianne"/>
              </a:rPr>
              <a:t>Titre</a:t>
            </a:r>
            <a:endParaRPr lang="fr-FR" sz="750" b="0" strike="noStrike" spc="-1">
              <a:solidFill>
                <a:srgbClr val="000000"/>
              </a:solidFill>
              <a:latin typeface="Marianne"/>
            </a:endParaRPr>
          </a:p>
          <a:p>
            <a:pPr marL="108000" lvl="1" indent="-107640" algn="r">
              <a:lnSpc>
                <a:spcPct val="100000"/>
              </a:lnSpc>
              <a:buClr>
                <a:srgbClr val="000000"/>
              </a:buClr>
              <a:buFont typeface="Marianne"/>
              <a:buAutoNum type="alphaLcPeriod"/>
            </a:pPr>
            <a:r>
              <a:rPr lang="fr-FR" sz="750" b="0" strike="noStrike" spc="-1">
                <a:solidFill>
                  <a:srgbClr val="000000"/>
                </a:solidFill>
                <a:latin typeface="Marianne"/>
              </a:rPr>
              <a:t>Sous-titre</a:t>
            </a:r>
          </a:p>
        </p:txBody>
      </p:sp>
    </p:spTree>
    <p:extLst>
      <p:ext uri="{BB962C8B-B14F-4D97-AF65-F5344CB8AC3E}">
        <p14:creationId xmlns:p14="http://schemas.microsoft.com/office/powerpoint/2010/main" val="147635472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4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0.xml"/><Relationship Id="rId5" Type="http://schemas.openxmlformats.org/officeDocument/2006/relationships/image" Target="../media/image70.png"/><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61.xml"/><Relationship Id="rId5" Type="http://schemas.openxmlformats.org/officeDocument/2006/relationships/image" Target="../media/image73.png"/><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mailto:ctp-usnef@lachainelogistiquedufroid.fr"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usnef.fr/" TargetMode="External"/><Relationship Id="rId2" Type="http://schemas.openxmlformats.org/officeDocument/2006/relationships/hyperlink" Target="mailto:usnef@lachainelogistiquedufroid.fr" TargetMode="External"/><Relationship Id="rId1" Type="http://schemas.openxmlformats.org/officeDocument/2006/relationships/slideLayout" Target="../slideLayouts/slideLayout2.xml"/><Relationship Id="rId4" Type="http://schemas.openxmlformats.org/officeDocument/2006/relationships/image" Target="../media/image7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CTP SYSTÈMES FRIGORIFIQUES</a:t>
            </a:r>
          </a:p>
        </p:txBody>
      </p:sp>
      <p:sp>
        <p:nvSpPr>
          <p:cNvPr id="3" name="Sous-titre 2"/>
          <p:cNvSpPr>
            <a:spLocks noGrp="1"/>
          </p:cNvSpPr>
          <p:nvPr>
            <p:ph type="subTitle" idx="1"/>
          </p:nvPr>
        </p:nvSpPr>
        <p:spPr/>
        <p:txBody>
          <a:bodyPr/>
          <a:lstStyle/>
          <a:p>
            <a:r>
              <a:rPr lang="fr-FR" dirty="0"/>
              <a:t>WEBINAIRE</a:t>
            </a:r>
          </a:p>
          <a:p>
            <a:r>
              <a:rPr lang="fr-FR" dirty="0"/>
              <a:t>16 novembre 2020</a:t>
            </a:r>
          </a:p>
        </p:txBody>
      </p:sp>
    </p:spTree>
    <p:extLst>
      <p:ext uri="{BB962C8B-B14F-4D97-AF65-F5344CB8AC3E}">
        <p14:creationId xmlns:p14="http://schemas.microsoft.com/office/powerpoint/2010/main" val="190192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9B5E6-1AAC-7D45-87C8-9D02F7862BFB}"/>
              </a:ext>
            </a:extLst>
          </p:cNvPr>
          <p:cNvSpPr>
            <a:spLocks noGrp="1"/>
          </p:cNvSpPr>
          <p:nvPr>
            <p:ph type="title"/>
          </p:nvPr>
        </p:nvSpPr>
        <p:spPr/>
        <p:txBody>
          <a:bodyPr/>
          <a:lstStyle/>
          <a:p>
            <a:r>
              <a:rPr lang="fr-FR" dirty="0"/>
              <a:t>STRUCTURE DU NOUVEAU CTP</a:t>
            </a:r>
          </a:p>
        </p:txBody>
      </p:sp>
      <p:sp>
        <p:nvSpPr>
          <p:cNvPr id="3" name="Espace réservé du texte 2">
            <a:extLst>
              <a:ext uri="{FF2B5EF4-FFF2-40B4-BE49-F238E27FC236}">
                <a16:creationId xmlns:a16="http://schemas.microsoft.com/office/drawing/2014/main" id="{0FF8E5B3-0C64-8149-8648-24B12617BB8D}"/>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0F89891A-04F1-1947-8618-6B7B8C7B687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F143BF-ACD1-314B-B663-BBCD73C72A2C}"/>
              </a:ext>
            </a:extLst>
          </p:cNvPr>
          <p:cNvSpPr>
            <a:spLocks noGrp="1"/>
          </p:cNvSpPr>
          <p:nvPr>
            <p:ph type="sldNum" sz="quarter" idx="12"/>
          </p:nvPr>
        </p:nvSpPr>
        <p:spPr/>
        <p:txBody>
          <a:bodyPr/>
          <a:lstStyle/>
          <a:p>
            <a:fld id="{0A3E6A07-2853-F242-A33C-1C6BF55C2298}" type="slidenum">
              <a:rPr lang="fr-FR" smtClean="0"/>
              <a:t>10</a:t>
            </a:fld>
            <a:endParaRPr lang="fr-FR"/>
          </a:p>
        </p:txBody>
      </p:sp>
    </p:spTree>
    <p:extLst>
      <p:ext uri="{BB962C8B-B14F-4D97-AF65-F5344CB8AC3E}">
        <p14:creationId xmlns:p14="http://schemas.microsoft.com/office/powerpoint/2010/main" val="42405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BB08092-4E38-174B-88C4-CC21D87F4FF9}"/>
              </a:ext>
            </a:extLst>
          </p:cNvPr>
          <p:cNvSpPr>
            <a:spLocks noGrp="1"/>
          </p:cNvSpPr>
          <p:nvPr>
            <p:ph type="title"/>
          </p:nvPr>
        </p:nvSpPr>
        <p:spPr/>
        <p:txBody>
          <a:bodyPr/>
          <a:lstStyle/>
          <a:p>
            <a:r>
              <a:rPr lang="fr-FR" dirty="0"/>
              <a:t>TRAVAUX DE RÉVISION</a:t>
            </a:r>
          </a:p>
        </p:txBody>
      </p:sp>
      <p:sp>
        <p:nvSpPr>
          <p:cNvPr id="7" name="Espace réservé du texte 6">
            <a:extLst>
              <a:ext uri="{FF2B5EF4-FFF2-40B4-BE49-F238E27FC236}">
                <a16:creationId xmlns:a16="http://schemas.microsoft.com/office/drawing/2014/main" id="{4AA9F95F-A135-CB48-BD72-0E21B5F77F9C}"/>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7534F9BC-8D44-AC4A-B9A1-45DEC89F8D0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6A22F62-183E-E248-9B9B-E299E4D56741}"/>
              </a:ext>
            </a:extLst>
          </p:cNvPr>
          <p:cNvSpPr>
            <a:spLocks noGrp="1"/>
          </p:cNvSpPr>
          <p:nvPr>
            <p:ph type="sldNum" sz="quarter" idx="12"/>
          </p:nvPr>
        </p:nvSpPr>
        <p:spPr/>
        <p:txBody>
          <a:bodyPr/>
          <a:lstStyle/>
          <a:p>
            <a:fld id="{0A3E6A07-2853-F242-A33C-1C6BF55C2298}" type="slidenum">
              <a:rPr lang="fr-FR" smtClean="0"/>
              <a:t>11</a:t>
            </a:fld>
            <a:endParaRPr lang="fr-FR"/>
          </a:p>
        </p:txBody>
      </p:sp>
    </p:spTree>
    <p:extLst>
      <p:ext uri="{BB962C8B-B14F-4D97-AF65-F5344CB8AC3E}">
        <p14:creationId xmlns:p14="http://schemas.microsoft.com/office/powerpoint/2010/main" val="412894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RÉUNIONS DE TRAVAIL</a:t>
            </a:r>
          </a:p>
        </p:txBody>
      </p:sp>
      <p:sp>
        <p:nvSpPr>
          <p:cNvPr id="3" name="Espace réservé du contenu 2"/>
          <p:cNvSpPr>
            <a:spLocks noGrp="1"/>
          </p:cNvSpPr>
          <p:nvPr>
            <p:ph idx="1"/>
          </p:nvPr>
        </p:nvSpPr>
        <p:spPr/>
        <p:txBody>
          <a:bodyPr/>
          <a:lstStyle/>
          <a:p>
            <a:r>
              <a:rPr lang="fr-FR" dirty="0"/>
              <a:t>17 janvier 2018 – 23 juillet 2020</a:t>
            </a:r>
          </a:p>
          <a:p>
            <a:pPr lvl="1"/>
            <a:r>
              <a:rPr lang="fr-FR" dirty="0"/>
              <a:t>48 réunions </a:t>
            </a:r>
          </a:p>
          <a:p>
            <a:pPr lvl="1"/>
            <a:r>
              <a:rPr lang="fr-FR" dirty="0"/>
              <a:t>300 heures de travail x 10 personnes</a:t>
            </a:r>
          </a:p>
          <a:p>
            <a:r>
              <a:rPr lang="fr-FR" dirty="0"/>
              <a:t>Groupe « restreint » - USNEF, SNEFCCA, PERIFEM, UNICLIMA, EDF</a:t>
            </a:r>
          </a:p>
          <a:p>
            <a:r>
              <a:rPr lang="fr-FR" dirty="0"/>
              <a:t>Groupe « plénier » - </a:t>
            </a:r>
            <a:r>
              <a:rPr lang="fr-FR" dirty="0" err="1"/>
              <a:t>co-rédacteurs</a:t>
            </a:r>
            <a:r>
              <a:rPr lang="fr-FR" dirty="0"/>
              <a:t> du CTP + </a:t>
            </a:r>
            <a:r>
              <a:rPr lang="fr-FR" dirty="0" err="1"/>
              <a:t>Aquap</a:t>
            </a:r>
            <a:endParaRPr lang="fr-FR" dirty="0"/>
          </a:p>
          <a:p>
            <a:r>
              <a:rPr lang="fr-FR" dirty="0"/>
              <a:t>Pôle de compétences – </a:t>
            </a:r>
            <a:r>
              <a:rPr lang="fr-FR" dirty="0" err="1"/>
              <a:t>Dreal</a:t>
            </a:r>
            <a:r>
              <a:rPr lang="fr-FR" dirty="0"/>
              <a:t> Hauts de France</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12</a:t>
            </a:fld>
            <a:endParaRPr lang="fr-FR"/>
          </a:p>
        </p:txBody>
      </p:sp>
    </p:spTree>
    <p:extLst>
      <p:ext uri="{BB962C8B-B14F-4D97-AF65-F5344CB8AC3E}">
        <p14:creationId xmlns:p14="http://schemas.microsoft.com/office/powerpoint/2010/main" val="288695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9A7F53C-BC02-8A4E-B736-FA5221F6C08C}"/>
              </a:ext>
            </a:extLst>
          </p:cNvPr>
          <p:cNvSpPr>
            <a:spLocks noGrp="1"/>
          </p:cNvSpPr>
          <p:nvPr>
            <p:ph idx="1"/>
          </p:nvPr>
        </p:nvSpPr>
        <p:spPr/>
        <p:txBody>
          <a:bodyPr/>
          <a:lstStyle/>
          <a:p>
            <a:r>
              <a:rPr lang="fr-FR" dirty="0"/>
              <a:t>2 au 16 juillet 2020</a:t>
            </a:r>
          </a:p>
          <a:p>
            <a:r>
              <a:rPr lang="fr-FR" dirty="0"/>
              <a:t>Près de 150 questions écrites</a:t>
            </a:r>
          </a:p>
          <a:p>
            <a:r>
              <a:rPr lang="fr-FR" dirty="0"/>
              <a:t>Réponses collégiales à construire</a:t>
            </a:r>
          </a:p>
          <a:p>
            <a:r>
              <a:rPr lang="fr-FR" dirty="0"/>
              <a:t>Forte mobilisation des professionnels </a:t>
            </a:r>
          </a:p>
        </p:txBody>
      </p:sp>
      <p:sp>
        <p:nvSpPr>
          <p:cNvPr id="3" name="Titre 2">
            <a:extLst>
              <a:ext uri="{FF2B5EF4-FFF2-40B4-BE49-F238E27FC236}">
                <a16:creationId xmlns:a16="http://schemas.microsoft.com/office/drawing/2014/main" id="{95CE96D7-BFF1-9749-A0A2-6A12400AAAE6}"/>
              </a:ext>
            </a:extLst>
          </p:cNvPr>
          <p:cNvSpPr>
            <a:spLocks noGrp="1"/>
          </p:cNvSpPr>
          <p:nvPr>
            <p:ph type="title"/>
          </p:nvPr>
        </p:nvSpPr>
        <p:spPr/>
        <p:txBody>
          <a:bodyPr/>
          <a:lstStyle/>
          <a:p>
            <a:r>
              <a:rPr lang="fr-FR" dirty="0"/>
              <a:t>CONSULTATION ÉPISTOLAIRE SCPAP</a:t>
            </a:r>
          </a:p>
        </p:txBody>
      </p:sp>
      <p:sp>
        <p:nvSpPr>
          <p:cNvPr id="4" name="Espace réservé du pied de page 3">
            <a:extLst>
              <a:ext uri="{FF2B5EF4-FFF2-40B4-BE49-F238E27FC236}">
                <a16:creationId xmlns:a16="http://schemas.microsoft.com/office/drawing/2014/main" id="{01620903-DD32-3E46-BAD4-82E52854B75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57F028-C212-1F4F-A0A6-0807DC092A0D}"/>
              </a:ext>
            </a:extLst>
          </p:cNvPr>
          <p:cNvSpPr>
            <a:spLocks noGrp="1"/>
          </p:cNvSpPr>
          <p:nvPr>
            <p:ph type="sldNum" sz="quarter" idx="12"/>
          </p:nvPr>
        </p:nvSpPr>
        <p:spPr/>
        <p:txBody>
          <a:bodyPr/>
          <a:lstStyle/>
          <a:p>
            <a:fld id="{0A3E6A07-2853-F242-A33C-1C6BF55C2298}" type="slidenum">
              <a:rPr lang="fr-FR" smtClean="0"/>
              <a:t>13</a:t>
            </a:fld>
            <a:endParaRPr lang="fr-FR"/>
          </a:p>
        </p:txBody>
      </p:sp>
    </p:spTree>
    <p:extLst>
      <p:ext uri="{BB962C8B-B14F-4D97-AF65-F5344CB8AC3E}">
        <p14:creationId xmlns:p14="http://schemas.microsoft.com/office/powerpoint/2010/main" val="11058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170BD8E-366F-E948-9B9E-8849B5AF8070}"/>
              </a:ext>
            </a:extLst>
          </p:cNvPr>
          <p:cNvSpPr>
            <a:spLocks noGrp="1"/>
          </p:cNvSpPr>
          <p:nvPr>
            <p:ph type="title"/>
          </p:nvPr>
        </p:nvSpPr>
        <p:spPr/>
        <p:txBody>
          <a:bodyPr/>
          <a:lstStyle/>
          <a:p>
            <a:r>
              <a:rPr lang="fr-FR" dirty="0"/>
              <a:t>CONTEXTE</a:t>
            </a:r>
          </a:p>
        </p:txBody>
      </p:sp>
      <p:sp>
        <p:nvSpPr>
          <p:cNvPr id="7" name="Espace réservé du texte 6">
            <a:extLst>
              <a:ext uri="{FF2B5EF4-FFF2-40B4-BE49-F238E27FC236}">
                <a16:creationId xmlns:a16="http://schemas.microsoft.com/office/drawing/2014/main" id="{4FFA3736-FE62-6A4E-A16C-F40C98066D3B}"/>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6B19E3B-238B-8441-986B-4B0B7828C15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2348B6-6EF7-8547-B948-36FBE783F9EB}"/>
              </a:ext>
            </a:extLst>
          </p:cNvPr>
          <p:cNvSpPr>
            <a:spLocks noGrp="1"/>
          </p:cNvSpPr>
          <p:nvPr>
            <p:ph type="sldNum" sz="quarter" idx="12"/>
          </p:nvPr>
        </p:nvSpPr>
        <p:spPr/>
        <p:txBody>
          <a:bodyPr/>
          <a:lstStyle/>
          <a:p>
            <a:fld id="{0A3E6A07-2853-F242-A33C-1C6BF55C2298}" type="slidenum">
              <a:rPr lang="fr-FR" smtClean="0"/>
              <a:t>14</a:t>
            </a:fld>
            <a:endParaRPr lang="fr-FR"/>
          </a:p>
        </p:txBody>
      </p:sp>
    </p:spTree>
    <p:extLst>
      <p:ext uri="{BB962C8B-B14F-4D97-AF65-F5344CB8AC3E}">
        <p14:creationId xmlns:p14="http://schemas.microsoft.com/office/powerpoint/2010/main" val="29819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B9591177-423C-4346-BECF-9934EE0716A8}"/>
              </a:ext>
            </a:extLst>
          </p:cNvPr>
          <p:cNvSpPr>
            <a:spLocks noGrp="1"/>
          </p:cNvSpPr>
          <p:nvPr>
            <p:ph idx="1"/>
          </p:nvPr>
        </p:nvSpPr>
        <p:spPr/>
        <p:txBody>
          <a:bodyPr>
            <a:normAutofit fontScale="85000" lnSpcReduction="20000"/>
          </a:bodyPr>
          <a:lstStyle/>
          <a:p>
            <a:pPr marL="0" indent="0" algn="ctr">
              <a:buNone/>
            </a:pPr>
            <a:r>
              <a:rPr lang="fr-FR" dirty="0"/>
              <a:t>Directive européenne 97/23/CE</a:t>
            </a:r>
          </a:p>
          <a:p>
            <a:pPr marL="0" indent="0" algn="ctr">
              <a:buNone/>
            </a:pPr>
            <a:r>
              <a:rPr lang="fr-FR" dirty="0"/>
              <a:t>Décret 99-1046</a:t>
            </a:r>
          </a:p>
          <a:p>
            <a:pPr marL="0" indent="0" algn="ctr">
              <a:buNone/>
            </a:pPr>
            <a:r>
              <a:rPr lang="fr-FR" dirty="0"/>
              <a:t>Arrêté 15 mars 2000 modifié</a:t>
            </a:r>
          </a:p>
          <a:p>
            <a:pPr marL="0" indent="0">
              <a:buNone/>
            </a:pPr>
            <a:endParaRPr lang="fr-FR" dirty="0"/>
          </a:p>
          <a:p>
            <a:r>
              <a:rPr lang="fr-FR" dirty="0"/>
              <a:t>2004 – CTP n°1 </a:t>
            </a:r>
          </a:p>
          <a:p>
            <a:pPr lvl="1"/>
            <a:r>
              <a:rPr lang="fr-FR" dirty="0"/>
              <a:t>Equipements ou ensembles frigorifiques « 1960 »</a:t>
            </a:r>
          </a:p>
          <a:p>
            <a:r>
              <a:rPr lang="fr-FR" dirty="0"/>
              <a:t>2009 – CTP n°2</a:t>
            </a:r>
          </a:p>
          <a:p>
            <a:pPr lvl="1"/>
            <a:r>
              <a:rPr lang="fr-FR" dirty="0"/>
              <a:t>Ensembles frigorifiques</a:t>
            </a:r>
          </a:p>
          <a:p>
            <a:r>
              <a:rPr lang="fr-FR" dirty="0"/>
              <a:t>2010 – CTP n°3</a:t>
            </a:r>
          </a:p>
          <a:p>
            <a:pPr lvl="1"/>
            <a:r>
              <a:rPr lang="fr-FR" dirty="0"/>
              <a:t>Installations frigorifiques</a:t>
            </a:r>
          </a:p>
          <a:p>
            <a:r>
              <a:rPr lang="fr-FR" dirty="0"/>
              <a:t>2014 – Systèmes frigorifiques</a:t>
            </a:r>
          </a:p>
          <a:p>
            <a:endParaRPr lang="fr-FR" dirty="0"/>
          </a:p>
        </p:txBody>
      </p:sp>
      <p:sp>
        <p:nvSpPr>
          <p:cNvPr id="6" name="Titre 5">
            <a:extLst>
              <a:ext uri="{FF2B5EF4-FFF2-40B4-BE49-F238E27FC236}">
                <a16:creationId xmlns:a16="http://schemas.microsoft.com/office/drawing/2014/main" id="{70B5CD13-71F1-4D44-842F-2ACC5E433E50}"/>
              </a:ext>
            </a:extLst>
          </p:cNvPr>
          <p:cNvSpPr>
            <a:spLocks noGrp="1"/>
          </p:cNvSpPr>
          <p:nvPr>
            <p:ph type="title"/>
          </p:nvPr>
        </p:nvSpPr>
        <p:spPr/>
        <p:txBody>
          <a:bodyPr/>
          <a:lstStyle/>
          <a:p>
            <a:r>
              <a:rPr lang="fr-FR" dirty="0"/>
              <a:t>HISTORIQUE</a:t>
            </a:r>
          </a:p>
        </p:txBody>
      </p:sp>
      <p:sp>
        <p:nvSpPr>
          <p:cNvPr id="4" name="Espace réservé du pied de page 3">
            <a:extLst>
              <a:ext uri="{FF2B5EF4-FFF2-40B4-BE49-F238E27FC236}">
                <a16:creationId xmlns:a16="http://schemas.microsoft.com/office/drawing/2014/main" id="{BEFEBBE2-D22D-C642-A75A-DE49902F97C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FE3AED-2F11-1548-AA37-7058B631E91E}"/>
              </a:ext>
            </a:extLst>
          </p:cNvPr>
          <p:cNvSpPr>
            <a:spLocks noGrp="1"/>
          </p:cNvSpPr>
          <p:nvPr>
            <p:ph type="sldNum" sz="quarter" idx="12"/>
          </p:nvPr>
        </p:nvSpPr>
        <p:spPr/>
        <p:txBody>
          <a:bodyPr/>
          <a:lstStyle/>
          <a:p>
            <a:fld id="{0A3E6A07-2853-F242-A33C-1C6BF55C2298}" type="slidenum">
              <a:rPr lang="fr-FR" smtClean="0"/>
              <a:t>15</a:t>
            </a:fld>
            <a:endParaRPr lang="fr-FR"/>
          </a:p>
        </p:txBody>
      </p:sp>
    </p:spTree>
    <p:extLst>
      <p:ext uri="{BB962C8B-B14F-4D97-AF65-F5344CB8AC3E}">
        <p14:creationId xmlns:p14="http://schemas.microsoft.com/office/powerpoint/2010/main" val="14738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C27751-E24D-FC41-9A3B-1DC603539D6F}"/>
              </a:ext>
            </a:extLst>
          </p:cNvPr>
          <p:cNvSpPr>
            <a:spLocks noGrp="1"/>
          </p:cNvSpPr>
          <p:nvPr>
            <p:ph idx="1"/>
          </p:nvPr>
        </p:nvSpPr>
        <p:spPr/>
        <p:txBody>
          <a:bodyPr/>
          <a:lstStyle/>
          <a:p>
            <a:r>
              <a:rPr lang="fr-FR" dirty="0"/>
              <a:t>DESP 2014/68/UE</a:t>
            </a:r>
          </a:p>
          <a:p>
            <a:r>
              <a:rPr lang="fr-FR" dirty="0"/>
              <a:t>AM 20 </a:t>
            </a:r>
            <a:r>
              <a:rPr lang="fr-FR"/>
              <a:t>novembre 2017</a:t>
            </a:r>
            <a:endParaRPr lang="fr-FR" dirty="0"/>
          </a:p>
        </p:txBody>
      </p:sp>
      <p:sp>
        <p:nvSpPr>
          <p:cNvPr id="3" name="Titre 2">
            <a:extLst>
              <a:ext uri="{FF2B5EF4-FFF2-40B4-BE49-F238E27FC236}">
                <a16:creationId xmlns:a16="http://schemas.microsoft.com/office/drawing/2014/main" id="{B2044973-33C8-D747-B89A-C1F98E2D866A}"/>
              </a:ext>
            </a:extLst>
          </p:cNvPr>
          <p:cNvSpPr>
            <a:spLocks noGrp="1"/>
          </p:cNvSpPr>
          <p:nvPr>
            <p:ph type="title"/>
          </p:nvPr>
        </p:nvSpPr>
        <p:spPr/>
        <p:txBody>
          <a:bodyPr/>
          <a:lstStyle/>
          <a:p>
            <a:r>
              <a:rPr lang="fr-FR" dirty="0"/>
              <a:t>EVOLUTIONS RÉGLEMENTAIRES</a:t>
            </a:r>
          </a:p>
        </p:txBody>
      </p:sp>
      <p:sp>
        <p:nvSpPr>
          <p:cNvPr id="4" name="Espace réservé du pied de page 3">
            <a:extLst>
              <a:ext uri="{FF2B5EF4-FFF2-40B4-BE49-F238E27FC236}">
                <a16:creationId xmlns:a16="http://schemas.microsoft.com/office/drawing/2014/main" id="{DBACDD07-DEBC-CB44-BDEF-CB82DA1AA30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02EFDAD-4EC7-2743-9230-B65BAEB11C50}"/>
              </a:ext>
            </a:extLst>
          </p:cNvPr>
          <p:cNvSpPr>
            <a:spLocks noGrp="1"/>
          </p:cNvSpPr>
          <p:nvPr>
            <p:ph type="sldNum" sz="quarter" idx="12"/>
          </p:nvPr>
        </p:nvSpPr>
        <p:spPr/>
        <p:txBody>
          <a:bodyPr/>
          <a:lstStyle/>
          <a:p>
            <a:fld id="{0A3E6A07-2853-F242-A33C-1C6BF55C2298}" type="slidenum">
              <a:rPr lang="fr-FR" smtClean="0"/>
              <a:t>16</a:t>
            </a:fld>
            <a:endParaRPr lang="fr-FR"/>
          </a:p>
        </p:txBody>
      </p:sp>
    </p:spTree>
    <p:extLst>
      <p:ext uri="{BB962C8B-B14F-4D97-AF65-F5344CB8AC3E}">
        <p14:creationId xmlns:p14="http://schemas.microsoft.com/office/powerpoint/2010/main" val="217507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5F7036F-5BC1-AF4F-86CD-09ADCCEA4893}"/>
              </a:ext>
            </a:extLst>
          </p:cNvPr>
          <p:cNvSpPr>
            <a:spLocks noGrp="1"/>
          </p:cNvSpPr>
          <p:nvPr>
            <p:ph type="title"/>
          </p:nvPr>
        </p:nvSpPr>
        <p:spPr/>
        <p:txBody>
          <a:bodyPr/>
          <a:lstStyle/>
          <a:p>
            <a:r>
              <a:rPr lang="fr-FR" dirty="0"/>
              <a:t>STRUCTURE DU NOUVEAU CTP</a:t>
            </a:r>
          </a:p>
        </p:txBody>
      </p:sp>
      <p:sp>
        <p:nvSpPr>
          <p:cNvPr id="7" name="Espace réservé du texte 6">
            <a:extLst>
              <a:ext uri="{FF2B5EF4-FFF2-40B4-BE49-F238E27FC236}">
                <a16:creationId xmlns:a16="http://schemas.microsoft.com/office/drawing/2014/main" id="{05FF577D-E375-EE44-B5F5-2BA3404B0ECE}"/>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80CEAC7B-1014-4141-8D7B-025AFB3BDD1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3C27F7-405A-8949-97D7-0BB63195D059}"/>
              </a:ext>
            </a:extLst>
          </p:cNvPr>
          <p:cNvSpPr>
            <a:spLocks noGrp="1"/>
          </p:cNvSpPr>
          <p:nvPr>
            <p:ph type="sldNum" sz="quarter" idx="12"/>
          </p:nvPr>
        </p:nvSpPr>
        <p:spPr/>
        <p:txBody>
          <a:bodyPr/>
          <a:lstStyle/>
          <a:p>
            <a:fld id="{0A3E6A07-2853-F242-A33C-1C6BF55C2298}" type="slidenum">
              <a:rPr lang="fr-FR" smtClean="0"/>
              <a:t>17</a:t>
            </a:fld>
            <a:endParaRPr lang="fr-FR"/>
          </a:p>
        </p:txBody>
      </p:sp>
    </p:spTree>
    <p:extLst>
      <p:ext uri="{BB962C8B-B14F-4D97-AF65-F5344CB8AC3E}">
        <p14:creationId xmlns:p14="http://schemas.microsoft.com/office/powerpoint/2010/main" val="90347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C587164D-89B4-2D4B-BCCF-06C0B341311C}"/>
              </a:ext>
            </a:extLst>
          </p:cNvPr>
          <p:cNvSpPr>
            <a:spLocks noGrp="1"/>
          </p:cNvSpPr>
          <p:nvPr>
            <p:ph idx="1"/>
          </p:nvPr>
        </p:nvSpPr>
        <p:spPr/>
        <p:txBody>
          <a:bodyPr/>
          <a:lstStyle/>
          <a:p>
            <a:r>
              <a:rPr lang="fr-FR" dirty="0"/>
              <a:t>Document autoporteur</a:t>
            </a:r>
          </a:p>
          <a:p>
            <a:r>
              <a:rPr lang="fr-FR" dirty="0"/>
              <a:t>Pédagogique</a:t>
            </a:r>
          </a:p>
          <a:p>
            <a:pPr lvl="1"/>
            <a:r>
              <a:rPr lang="fr-FR" dirty="0"/>
              <a:t>Fiches Techniques</a:t>
            </a:r>
          </a:p>
          <a:p>
            <a:r>
              <a:rPr lang="fr-FR" dirty="0"/>
              <a:t>Structure des chapitres identique</a:t>
            </a:r>
          </a:p>
        </p:txBody>
      </p:sp>
      <p:sp>
        <p:nvSpPr>
          <p:cNvPr id="6" name="Titre 5">
            <a:extLst>
              <a:ext uri="{FF2B5EF4-FFF2-40B4-BE49-F238E27FC236}">
                <a16:creationId xmlns:a16="http://schemas.microsoft.com/office/drawing/2014/main" id="{3B43E46A-FD67-E14C-9964-820354BD3B9A}"/>
              </a:ext>
            </a:extLst>
          </p:cNvPr>
          <p:cNvSpPr>
            <a:spLocks noGrp="1"/>
          </p:cNvSpPr>
          <p:nvPr>
            <p:ph type="title"/>
          </p:nvPr>
        </p:nvSpPr>
        <p:spPr/>
        <p:txBody>
          <a:bodyPr/>
          <a:lstStyle/>
          <a:p>
            <a:r>
              <a:rPr lang="fr-FR" dirty="0"/>
              <a:t>EXIGENCES ESSENTIELLES</a:t>
            </a:r>
          </a:p>
        </p:txBody>
      </p:sp>
      <p:sp>
        <p:nvSpPr>
          <p:cNvPr id="4" name="Espace réservé du pied de page 3">
            <a:extLst>
              <a:ext uri="{FF2B5EF4-FFF2-40B4-BE49-F238E27FC236}">
                <a16:creationId xmlns:a16="http://schemas.microsoft.com/office/drawing/2014/main" id="{98D985B2-5421-7D49-824E-AF41DAB039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7C6BEC6-AAD0-444A-B594-E8EDF0303ADA}"/>
              </a:ext>
            </a:extLst>
          </p:cNvPr>
          <p:cNvSpPr>
            <a:spLocks noGrp="1"/>
          </p:cNvSpPr>
          <p:nvPr>
            <p:ph type="sldNum" sz="quarter" idx="12"/>
          </p:nvPr>
        </p:nvSpPr>
        <p:spPr/>
        <p:txBody>
          <a:bodyPr/>
          <a:lstStyle/>
          <a:p>
            <a:fld id="{0A3E6A07-2853-F242-A33C-1C6BF55C2298}" type="slidenum">
              <a:rPr lang="fr-FR" smtClean="0"/>
              <a:t>18</a:t>
            </a:fld>
            <a:endParaRPr lang="fr-FR"/>
          </a:p>
        </p:txBody>
      </p:sp>
    </p:spTree>
    <p:extLst>
      <p:ext uri="{BB962C8B-B14F-4D97-AF65-F5344CB8AC3E}">
        <p14:creationId xmlns:p14="http://schemas.microsoft.com/office/powerpoint/2010/main" val="230369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CFDACF2-3051-6E46-A2A7-A3C43145FB36}"/>
              </a:ext>
            </a:extLst>
          </p:cNvPr>
          <p:cNvSpPr>
            <a:spLocks noGrp="1"/>
          </p:cNvSpPr>
          <p:nvPr>
            <p:ph idx="1"/>
          </p:nvPr>
        </p:nvSpPr>
        <p:spPr/>
        <p:txBody>
          <a:bodyPr>
            <a:normAutofit/>
          </a:bodyPr>
          <a:lstStyle/>
          <a:p>
            <a:r>
              <a:rPr lang="fr-FR" dirty="0"/>
              <a:t>Chapitre A – Généralités</a:t>
            </a:r>
          </a:p>
          <a:p>
            <a:pPr lvl="1"/>
            <a:r>
              <a:rPr lang="fr-FR" dirty="0"/>
              <a:t>Regroupement de toutes les dispositions communes aux autres chapitres </a:t>
            </a:r>
          </a:p>
          <a:p>
            <a:r>
              <a:rPr lang="fr-FR" dirty="0"/>
              <a:t>Chapitre B – Récipients avec des dispositions spécifiques</a:t>
            </a:r>
          </a:p>
          <a:p>
            <a:r>
              <a:rPr lang="fr-FR" dirty="0"/>
              <a:t>Chapitre C – Récipients sans dispositions spécifiques</a:t>
            </a:r>
          </a:p>
          <a:p>
            <a:r>
              <a:rPr lang="fr-FR" dirty="0"/>
              <a:t>Chapitre D – Tuyauteries</a:t>
            </a:r>
          </a:p>
          <a:p>
            <a:r>
              <a:rPr lang="fr-FR" dirty="0"/>
              <a:t>Chapitre E – Cas particuliers</a:t>
            </a:r>
          </a:p>
        </p:txBody>
      </p:sp>
      <p:sp>
        <p:nvSpPr>
          <p:cNvPr id="3" name="Titre 2">
            <a:extLst>
              <a:ext uri="{FF2B5EF4-FFF2-40B4-BE49-F238E27FC236}">
                <a16:creationId xmlns:a16="http://schemas.microsoft.com/office/drawing/2014/main" id="{CDAAD2F8-333C-3D40-9CE6-5A1FCC468CF9}"/>
              </a:ext>
            </a:extLst>
          </p:cNvPr>
          <p:cNvSpPr>
            <a:spLocks noGrp="1"/>
          </p:cNvSpPr>
          <p:nvPr>
            <p:ph type="title"/>
          </p:nvPr>
        </p:nvSpPr>
        <p:spPr/>
        <p:txBody>
          <a:bodyPr/>
          <a:lstStyle/>
          <a:p>
            <a:r>
              <a:rPr lang="fr-FR" dirty="0"/>
              <a:t>SOMMAIRE</a:t>
            </a:r>
          </a:p>
        </p:txBody>
      </p:sp>
      <p:sp>
        <p:nvSpPr>
          <p:cNvPr id="4" name="Espace réservé du pied de page 3">
            <a:extLst>
              <a:ext uri="{FF2B5EF4-FFF2-40B4-BE49-F238E27FC236}">
                <a16:creationId xmlns:a16="http://schemas.microsoft.com/office/drawing/2014/main" id="{06FE1E1B-38BF-D546-8DDB-2CAC7C749A2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CEE7E8-B7CF-DC41-B4AC-4F012E1923F3}"/>
              </a:ext>
            </a:extLst>
          </p:cNvPr>
          <p:cNvSpPr>
            <a:spLocks noGrp="1"/>
          </p:cNvSpPr>
          <p:nvPr>
            <p:ph type="sldNum" sz="quarter" idx="12"/>
          </p:nvPr>
        </p:nvSpPr>
        <p:spPr/>
        <p:txBody>
          <a:bodyPr/>
          <a:lstStyle/>
          <a:p>
            <a:fld id="{0A3E6A07-2853-F242-A33C-1C6BF55C2298}" type="slidenum">
              <a:rPr lang="fr-FR" smtClean="0"/>
              <a:t>19</a:t>
            </a:fld>
            <a:endParaRPr lang="fr-FR"/>
          </a:p>
        </p:txBody>
      </p:sp>
    </p:spTree>
    <p:extLst>
      <p:ext uri="{BB962C8B-B14F-4D97-AF65-F5344CB8AC3E}">
        <p14:creationId xmlns:p14="http://schemas.microsoft.com/office/powerpoint/2010/main" val="36219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CB67E7-959B-C043-8F8D-4B8976C64057}"/>
              </a:ext>
            </a:extLst>
          </p:cNvPr>
          <p:cNvSpPr>
            <a:spLocks noGrp="1"/>
          </p:cNvSpPr>
          <p:nvPr>
            <p:ph idx="1"/>
          </p:nvPr>
        </p:nvSpPr>
        <p:spPr>
          <a:xfrm>
            <a:off x="586291" y="666974"/>
            <a:ext cx="8229600" cy="4476526"/>
          </a:xfrm>
        </p:spPr>
        <p:txBody>
          <a:bodyPr numCol="2">
            <a:normAutofit/>
          </a:bodyPr>
          <a:lstStyle/>
          <a:p>
            <a:r>
              <a:rPr lang="fr-FR" dirty="0"/>
              <a:t>Philippe SIMON – BSERR</a:t>
            </a:r>
          </a:p>
          <a:p>
            <a:pPr lvl="1"/>
            <a:r>
              <a:rPr lang="fr-FR" dirty="0"/>
              <a:t>Evolutions règlementaires</a:t>
            </a:r>
          </a:p>
          <a:p>
            <a:r>
              <a:rPr lang="fr-FR" dirty="0"/>
              <a:t>Valérie LASSERRE - USNEF</a:t>
            </a:r>
          </a:p>
          <a:p>
            <a:pPr lvl="1"/>
            <a:r>
              <a:rPr lang="fr-FR" dirty="0"/>
              <a:t>Structure du nouveau CTP</a:t>
            </a:r>
          </a:p>
          <a:p>
            <a:r>
              <a:rPr lang="fr-FR" dirty="0"/>
              <a:t>Didier DAVID – Pôle de compétence</a:t>
            </a:r>
          </a:p>
          <a:p>
            <a:pPr lvl="1"/>
            <a:r>
              <a:rPr lang="fr-FR" dirty="0"/>
              <a:t>Intégration des évolutions règlementaires dans le CTP</a:t>
            </a:r>
          </a:p>
          <a:p>
            <a:r>
              <a:rPr lang="fr-FR" dirty="0"/>
              <a:t>Lionel BONNEFOND, Alain CRAS – SNEFCCA</a:t>
            </a:r>
          </a:p>
          <a:p>
            <a:pPr marL="0" indent="0">
              <a:buNone/>
            </a:pPr>
            <a:r>
              <a:rPr lang="fr-FR" dirty="0"/>
              <a:t>    </a:t>
            </a:r>
            <a:r>
              <a:rPr lang="fr-FR" dirty="0" err="1"/>
              <a:t>Eric</a:t>
            </a:r>
            <a:r>
              <a:rPr lang="fr-FR" dirty="0"/>
              <a:t> MARTIN – JCI</a:t>
            </a:r>
          </a:p>
          <a:p>
            <a:pPr lvl="1"/>
            <a:r>
              <a:rPr lang="fr-FR" dirty="0"/>
              <a:t>Quelles nouveautés dans le CTP 2020 ?</a:t>
            </a:r>
          </a:p>
          <a:p>
            <a:r>
              <a:rPr lang="fr-FR" dirty="0"/>
              <a:t>Jean-Philippe LONGIN – AQUAP</a:t>
            </a:r>
          </a:p>
          <a:p>
            <a:pPr lvl="1"/>
            <a:r>
              <a:rPr lang="fr-FR" dirty="0"/>
              <a:t>Procédure d’approbation du Plan d’Inspection</a:t>
            </a:r>
          </a:p>
          <a:p>
            <a:r>
              <a:rPr lang="fr-FR" sz="2500" dirty="0"/>
              <a:t>Didier David</a:t>
            </a:r>
          </a:p>
          <a:p>
            <a:pPr lvl="1"/>
            <a:r>
              <a:rPr lang="fr-FR" dirty="0"/>
              <a:t>Calendrier d’application du CTP</a:t>
            </a:r>
          </a:p>
          <a:p>
            <a:endParaRPr lang="fr-FR" sz="2100" dirty="0">
              <a:solidFill>
                <a:schemeClr val="tx1">
                  <a:lumMod val="75000"/>
                  <a:lumOff val="25000"/>
                </a:schemeClr>
              </a:solidFill>
            </a:endParaRPr>
          </a:p>
        </p:txBody>
      </p:sp>
      <p:sp>
        <p:nvSpPr>
          <p:cNvPr id="3" name="Titre 2">
            <a:extLst>
              <a:ext uri="{FF2B5EF4-FFF2-40B4-BE49-F238E27FC236}">
                <a16:creationId xmlns:a16="http://schemas.microsoft.com/office/drawing/2014/main" id="{A5A7BEA7-ED06-9F44-B27E-C7EF879E9A01}"/>
              </a:ext>
            </a:extLst>
          </p:cNvPr>
          <p:cNvSpPr>
            <a:spLocks noGrp="1"/>
          </p:cNvSpPr>
          <p:nvPr>
            <p:ph type="title"/>
          </p:nvPr>
        </p:nvSpPr>
        <p:spPr>
          <a:xfrm>
            <a:off x="457200" y="75839"/>
            <a:ext cx="8229600" cy="591135"/>
          </a:xfrm>
        </p:spPr>
        <p:txBody>
          <a:bodyPr anchor="t">
            <a:normAutofit fontScale="90000"/>
          </a:bodyPr>
          <a:lstStyle/>
          <a:p>
            <a:r>
              <a:rPr lang="fr-FR" dirty="0"/>
              <a:t>Programme</a:t>
            </a:r>
          </a:p>
        </p:txBody>
      </p:sp>
      <p:sp>
        <p:nvSpPr>
          <p:cNvPr id="5" name="Espace réservé du numéro de diapositive 4">
            <a:extLst>
              <a:ext uri="{FF2B5EF4-FFF2-40B4-BE49-F238E27FC236}">
                <a16:creationId xmlns:a16="http://schemas.microsoft.com/office/drawing/2014/main" id="{392EC2DC-D440-A842-860C-C9B998EF648C}"/>
              </a:ext>
            </a:extLst>
          </p:cNvPr>
          <p:cNvSpPr>
            <a:spLocks noGrp="1"/>
          </p:cNvSpPr>
          <p:nvPr>
            <p:ph type="sldNum" sz="quarter" idx="12"/>
          </p:nvPr>
        </p:nvSpPr>
        <p:spPr/>
        <p:txBody>
          <a:bodyPr/>
          <a:lstStyle/>
          <a:p>
            <a:fld id="{0A3E6A07-2853-F242-A33C-1C6BF55C2298}" type="slidenum">
              <a:rPr lang="fr-FR" smtClean="0"/>
              <a:t>2</a:t>
            </a:fld>
            <a:endParaRPr lang="fr-FR"/>
          </a:p>
        </p:txBody>
      </p:sp>
    </p:spTree>
    <p:extLst>
      <p:ext uri="{BB962C8B-B14F-4D97-AF65-F5344CB8AC3E}">
        <p14:creationId xmlns:p14="http://schemas.microsoft.com/office/powerpoint/2010/main" val="569227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4D65F27-4E97-A342-868C-E4DD357CCDF3}"/>
              </a:ext>
            </a:extLst>
          </p:cNvPr>
          <p:cNvSpPr>
            <a:spLocks noGrp="1"/>
          </p:cNvSpPr>
          <p:nvPr>
            <p:ph idx="1"/>
          </p:nvPr>
        </p:nvSpPr>
        <p:spPr/>
        <p:txBody>
          <a:bodyPr/>
          <a:lstStyle/>
          <a:p>
            <a:r>
              <a:rPr lang="fr-FR" dirty="0"/>
              <a:t>Annexe I – Plan d’inspection générique</a:t>
            </a:r>
          </a:p>
          <a:p>
            <a:r>
              <a:rPr lang="fr-FR" dirty="0"/>
              <a:t>Annexe II – Modes de dégradation</a:t>
            </a:r>
          </a:p>
          <a:p>
            <a:r>
              <a:rPr lang="fr-FR" dirty="0"/>
              <a:t>Annexe III – REX du CTP</a:t>
            </a:r>
          </a:p>
          <a:p>
            <a:r>
              <a:rPr lang="fr-FR" dirty="0"/>
              <a:t>Annexe IV – Transmission du REX à l’OBAP</a:t>
            </a:r>
          </a:p>
          <a:p>
            <a:r>
              <a:rPr lang="fr-FR" dirty="0"/>
              <a:t>Annexe V – Procédure spécifique</a:t>
            </a:r>
          </a:p>
          <a:p>
            <a:r>
              <a:rPr lang="fr-FR" dirty="0"/>
              <a:t>Annexe VI – Référentiels d’habilitation ou de reconnaissance de l’aptitude</a:t>
            </a:r>
          </a:p>
        </p:txBody>
      </p:sp>
      <p:sp>
        <p:nvSpPr>
          <p:cNvPr id="3" name="Titre 2">
            <a:extLst>
              <a:ext uri="{FF2B5EF4-FFF2-40B4-BE49-F238E27FC236}">
                <a16:creationId xmlns:a16="http://schemas.microsoft.com/office/drawing/2014/main" id="{7AE1D9D3-8998-404A-8D6B-EA5B1CBFCCC9}"/>
              </a:ext>
            </a:extLst>
          </p:cNvPr>
          <p:cNvSpPr>
            <a:spLocks noGrp="1"/>
          </p:cNvSpPr>
          <p:nvPr>
            <p:ph type="title"/>
          </p:nvPr>
        </p:nvSpPr>
        <p:spPr/>
        <p:txBody>
          <a:bodyPr/>
          <a:lstStyle/>
          <a:p>
            <a:r>
              <a:rPr lang="fr-FR" dirty="0"/>
              <a:t>ANNEXES</a:t>
            </a:r>
          </a:p>
        </p:txBody>
      </p:sp>
      <p:sp>
        <p:nvSpPr>
          <p:cNvPr id="4" name="Espace réservé du pied de page 3">
            <a:extLst>
              <a:ext uri="{FF2B5EF4-FFF2-40B4-BE49-F238E27FC236}">
                <a16:creationId xmlns:a16="http://schemas.microsoft.com/office/drawing/2014/main" id="{6EF1ED29-9974-134E-8C68-D3A9484EF4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0AAF92-9500-964F-AB2F-0F79676A4432}"/>
              </a:ext>
            </a:extLst>
          </p:cNvPr>
          <p:cNvSpPr>
            <a:spLocks noGrp="1"/>
          </p:cNvSpPr>
          <p:nvPr>
            <p:ph type="sldNum" sz="quarter" idx="12"/>
          </p:nvPr>
        </p:nvSpPr>
        <p:spPr/>
        <p:txBody>
          <a:bodyPr/>
          <a:lstStyle/>
          <a:p>
            <a:fld id="{0A3E6A07-2853-F242-A33C-1C6BF55C2298}" type="slidenum">
              <a:rPr lang="fr-FR" smtClean="0"/>
              <a:t>20</a:t>
            </a:fld>
            <a:endParaRPr lang="fr-FR"/>
          </a:p>
        </p:txBody>
      </p:sp>
    </p:spTree>
    <p:extLst>
      <p:ext uri="{BB962C8B-B14F-4D97-AF65-F5344CB8AC3E}">
        <p14:creationId xmlns:p14="http://schemas.microsoft.com/office/powerpoint/2010/main" val="222648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7C4225D-6A33-E443-BA3D-9751ADE17D30}"/>
              </a:ext>
            </a:extLst>
          </p:cNvPr>
          <p:cNvSpPr>
            <a:spLocks noGrp="1"/>
          </p:cNvSpPr>
          <p:nvPr>
            <p:ph idx="1"/>
          </p:nvPr>
        </p:nvSpPr>
        <p:spPr/>
        <p:txBody>
          <a:bodyPr/>
          <a:lstStyle/>
          <a:p>
            <a:r>
              <a:rPr lang="fr-FR" dirty="0"/>
              <a:t>Compréhension de la règlementation </a:t>
            </a:r>
          </a:p>
          <a:p>
            <a:pPr lvl="1"/>
            <a:r>
              <a:rPr lang="fr-FR" dirty="0"/>
              <a:t>Seuils de soumission</a:t>
            </a:r>
          </a:p>
          <a:p>
            <a:pPr lvl="1"/>
            <a:r>
              <a:rPr lang="fr-FR" dirty="0"/>
              <a:t>Logigramme des interventions</a:t>
            </a:r>
          </a:p>
          <a:p>
            <a:pPr lvl="1"/>
            <a:r>
              <a:rPr lang="fr-FR" dirty="0"/>
              <a:t>Illustration des classifications des interventions</a:t>
            </a:r>
          </a:p>
          <a:p>
            <a:r>
              <a:rPr lang="fr-FR" dirty="0"/>
              <a:t>Exemples de documents</a:t>
            </a:r>
          </a:p>
          <a:p>
            <a:pPr lvl="1"/>
            <a:r>
              <a:rPr lang="fr-FR" dirty="0"/>
              <a:t>Comptes rendus type de VI, d’IP</a:t>
            </a:r>
          </a:p>
          <a:p>
            <a:pPr lvl="1"/>
            <a:r>
              <a:rPr lang="fr-FR" dirty="0"/>
              <a:t>Formulaires d’habilitation</a:t>
            </a:r>
          </a:p>
          <a:p>
            <a:pPr lvl="1"/>
            <a:r>
              <a:rPr lang="fr-FR" dirty="0"/>
              <a:t>Déclaration ou attestation d’intervention</a:t>
            </a:r>
          </a:p>
        </p:txBody>
      </p:sp>
      <p:sp>
        <p:nvSpPr>
          <p:cNvPr id="3" name="Titre 2">
            <a:extLst>
              <a:ext uri="{FF2B5EF4-FFF2-40B4-BE49-F238E27FC236}">
                <a16:creationId xmlns:a16="http://schemas.microsoft.com/office/drawing/2014/main" id="{872AD49E-1321-B641-9651-D520B36D8D3F}"/>
              </a:ext>
            </a:extLst>
          </p:cNvPr>
          <p:cNvSpPr>
            <a:spLocks noGrp="1"/>
          </p:cNvSpPr>
          <p:nvPr>
            <p:ph type="title"/>
          </p:nvPr>
        </p:nvSpPr>
        <p:spPr/>
        <p:txBody>
          <a:bodyPr>
            <a:normAutofit fontScale="90000"/>
          </a:bodyPr>
          <a:lstStyle/>
          <a:p>
            <a:r>
              <a:rPr lang="fr-FR" dirty="0"/>
              <a:t>Fiches Techniques</a:t>
            </a:r>
            <a:br>
              <a:rPr lang="fr-FR" dirty="0"/>
            </a:br>
            <a:r>
              <a:rPr lang="fr-FR" sz="2700" i="1" dirty="0"/>
              <a:t>hors reconnaissance BSERR 20-037</a:t>
            </a:r>
            <a:r>
              <a:rPr lang="fr-FR" sz="2700" dirty="0"/>
              <a:t> </a:t>
            </a:r>
            <a:r>
              <a:rPr lang="fr-FR" sz="2700" i="1" dirty="0"/>
              <a:t>du 19 août 2020</a:t>
            </a:r>
            <a:endParaRPr lang="fr-FR" dirty="0"/>
          </a:p>
        </p:txBody>
      </p:sp>
      <p:sp>
        <p:nvSpPr>
          <p:cNvPr id="4" name="Espace réservé du pied de page 3">
            <a:extLst>
              <a:ext uri="{FF2B5EF4-FFF2-40B4-BE49-F238E27FC236}">
                <a16:creationId xmlns:a16="http://schemas.microsoft.com/office/drawing/2014/main" id="{218DEC81-4665-604D-A5C0-5A83936D3A2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1051A4-C9AE-3A42-8253-DF740A8F2303}"/>
              </a:ext>
            </a:extLst>
          </p:cNvPr>
          <p:cNvSpPr>
            <a:spLocks noGrp="1"/>
          </p:cNvSpPr>
          <p:nvPr>
            <p:ph type="sldNum" sz="quarter" idx="12"/>
          </p:nvPr>
        </p:nvSpPr>
        <p:spPr/>
        <p:txBody>
          <a:bodyPr/>
          <a:lstStyle/>
          <a:p>
            <a:fld id="{0A3E6A07-2853-F242-A33C-1C6BF55C2298}" type="slidenum">
              <a:rPr lang="fr-FR" smtClean="0"/>
              <a:t>21</a:t>
            </a:fld>
            <a:endParaRPr lang="fr-FR"/>
          </a:p>
        </p:txBody>
      </p:sp>
    </p:spTree>
    <p:extLst>
      <p:ext uri="{BB962C8B-B14F-4D97-AF65-F5344CB8AC3E}">
        <p14:creationId xmlns:p14="http://schemas.microsoft.com/office/powerpoint/2010/main" val="94039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QUESTIONS - RÉPONSES</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fld id="{0A3E6A07-2853-F242-A33C-1C6BF55C2298}" type="slidenum">
              <a:rPr lang="fr-FR" smtClean="0"/>
              <a:t>22</a:t>
            </a:fld>
            <a:endParaRPr lang="fr-FR"/>
          </a:p>
        </p:txBody>
      </p:sp>
    </p:spTree>
    <p:extLst>
      <p:ext uri="{BB962C8B-B14F-4D97-AF65-F5344CB8AC3E}">
        <p14:creationId xmlns:p14="http://schemas.microsoft.com/office/powerpoint/2010/main" val="175183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8588E-2063-0C42-AC3A-0C8AA4252799}"/>
              </a:ext>
            </a:extLst>
          </p:cNvPr>
          <p:cNvSpPr>
            <a:spLocks noGrp="1"/>
          </p:cNvSpPr>
          <p:nvPr>
            <p:ph type="title"/>
          </p:nvPr>
        </p:nvSpPr>
        <p:spPr/>
        <p:txBody>
          <a:bodyPr/>
          <a:lstStyle/>
          <a:p>
            <a:r>
              <a:rPr lang="fr-FR" dirty="0"/>
              <a:t>INTÉGRATION DES EXIGENCES RÈGLEMENTAIRES DANS LE CTP</a:t>
            </a:r>
          </a:p>
        </p:txBody>
      </p:sp>
      <p:sp>
        <p:nvSpPr>
          <p:cNvPr id="3" name="Espace réservé du texte 2">
            <a:extLst>
              <a:ext uri="{FF2B5EF4-FFF2-40B4-BE49-F238E27FC236}">
                <a16:creationId xmlns:a16="http://schemas.microsoft.com/office/drawing/2014/main" id="{1D6067FC-3B71-784B-B4C7-7A5B776B7ACE}"/>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67D7E23-0C81-004C-8243-FEABC8C0A52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C136741-A6C5-F14F-BDB7-C825B4EA6F38}"/>
              </a:ext>
            </a:extLst>
          </p:cNvPr>
          <p:cNvSpPr>
            <a:spLocks noGrp="1"/>
          </p:cNvSpPr>
          <p:nvPr>
            <p:ph type="sldNum" sz="quarter" idx="12"/>
          </p:nvPr>
        </p:nvSpPr>
        <p:spPr/>
        <p:txBody>
          <a:bodyPr/>
          <a:lstStyle/>
          <a:p>
            <a:fld id="{0A3E6A07-2853-F242-A33C-1C6BF55C2298}" type="slidenum">
              <a:rPr lang="fr-FR" smtClean="0"/>
              <a:t>23</a:t>
            </a:fld>
            <a:endParaRPr lang="fr-FR"/>
          </a:p>
        </p:txBody>
      </p:sp>
    </p:spTree>
    <p:extLst>
      <p:ext uri="{BB962C8B-B14F-4D97-AF65-F5344CB8AC3E}">
        <p14:creationId xmlns:p14="http://schemas.microsoft.com/office/powerpoint/2010/main" val="150346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0" y="0"/>
            <a:ext cx="179640" cy="179640"/>
          </a:xfrm>
          <a:prstGeom prst="rect">
            <a:avLst/>
          </a:prstGeom>
          <a:noFill/>
          <a:ln>
            <a:solidFill>
              <a:srgbClr val="000000">
                <a:alpha val="0"/>
              </a:srgbClr>
            </a:solidFill>
          </a:ln>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a:ln>
                <a:noFill/>
              </a:ln>
              <a:solidFill>
                <a:srgbClr val="000000"/>
              </a:solidFill>
              <a:effectLst/>
              <a:uLnTx/>
              <a:uFillTx/>
              <a:latin typeface="Marianne"/>
            </a:endParaRPr>
          </a:p>
        </p:txBody>
      </p:sp>
      <p:sp>
        <p:nvSpPr>
          <p:cNvPr id="268" name="TextShape 2"/>
          <p:cNvSpPr txBox="1"/>
          <p:nvPr/>
        </p:nvSpPr>
        <p:spPr>
          <a:xfrm>
            <a:off x="0" y="4963680"/>
            <a:ext cx="179640" cy="179640"/>
          </a:xfrm>
          <a:prstGeom prst="rect">
            <a:avLst/>
          </a:prstGeom>
          <a:noFill/>
          <a:ln>
            <a:solidFill>
              <a:srgbClr val="000000">
                <a:alpha val="0"/>
              </a:srgbClr>
            </a:solidFill>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1" normalizeH="0" baseline="0" noProof="0">
                <a:ln>
                  <a:noFill/>
                </a:ln>
                <a:solidFill>
                  <a:srgbClr val="000000"/>
                </a:solidFill>
                <a:effectLst/>
                <a:uLnTx/>
                <a:uFillTx/>
                <a:latin typeface="Marianne"/>
              </a:rPr>
              <a:t>XX/XX/XXXX</a:t>
            </a:r>
            <a:endParaRPr kumimoji="0" lang="fr-FR" sz="100" b="0" i="0" u="none" strike="noStrike" kern="1200" cap="none" spc="-1" normalizeH="0" baseline="0" noProof="0">
              <a:ln>
                <a:noFill/>
              </a:ln>
              <a:solidFill>
                <a:prstClr val="black"/>
              </a:solidFill>
              <a:effectLst/>
              <a:uLnTx/>
              <a:uFillTx/>
              <a:latin typeface="Times New Roman"/>
            </a:endParaRPr>
          </a:p>
        </p:txBody>
      </p:sp>
      <p:sp>
        <p:nvSpPr>
          <p:cNvPr id="269" name="TextShape 3"/>
          <p:cNvSpPr txBox="1"/>
          <p:nvPr/>
        </p:nvSpPr>
        <p:spPr>
          <a:xfrm>
            <a:off x="2699792" y="2787774"/>
            <a:ext cx="3635976" cy="1475704"/>
          </a:xfrm>
          <a:prstGeom prst="rect">
            <a:avLst/>
          </a:prstGeom>
          <a:noFill/>
          <a:ln>
            <a:noFill/>
          </a:ln>
        </p:spPr>
        <p:txBody>
          <a:bodyPr lIns="0" tIns="0" rIns="0" bIns="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Pôle de compétence Appareils à 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Guadeloupe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Guyane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Martinique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Mayotte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Réunion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DREAL Hauts-de-France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DRIEE île de France </a:t>
            </a:r>
            <a:endParaRPr kumimoji="0" lang="fr-FR" sz="1050" b="0" i="0" u="none" strike="noStrike" kern="1200" cap="none" spc="-1" normalizeH="0" baseline="0" noProof="0" dirty="0">
              <a:ln>
                <a:noFill/>
              </a:ln>
              <a:solidFill>
                <a:prstClr val="black"/>
              </a:solidFill>
              <a:effectLst/>
              <a:uLnTx/>
              <a:uFillTx/>
              <a:latin typeface="Marianne"/>
            </a:endParaRPr>
          </a:p>
        </p:txBody>
      </p:sp>
      <p:sp>
        <p:nvSpPr>
          <p:cNvPr id="270" name="TextShape 4"/>
          <p:cNvSpPr txBox="1"/>
          <p:nvPr/>
        </p:nvSpPr>
        <p:spPr>
          <a:xfrm>
            <a:off x="0" y="4963680"/>
            <a:ext cx="179640" cy="179640"/>
          </a:xfrm>
          <a:prstGeom prst="rect">
            <a:avLst/>
          </a:prstGeom>
          <a:noFill/>
          <a:ln>
            <a:solidFill>
              <a:srgbClr val="000000">
                <a:alpha val="0"/>
              </a:srgbClr>
            </a:solid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068EB-0152-404B-81FB-223CB195D6B2}" type="slidenum">
              <a:rPr kumimoji="0" lang="fr-FR" sz="10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00" b="0" i="0" u="none" strike="noStrike" kern="1200" cap="none" spc="-1" normalizeH="0" baseline="0" noProof="0">
              <a:ln>
                <a:noFill/>
              </a:ln>
              <a:solidFill>
                <a:prstClr val="black"/>
              </a:solidFill>
              <a:effectLst/>
              <a:uLnTx/>
              <a:uFillTx/>
              <a:latin typeface="Times New Roman"/>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2398776"/>
            <a:ext cx="1368152" cy="1325102"/>
          </a:xfrm>
          <a:prstGeom prst="rect">
            <a:avLst/>
          </a:prstGeom>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001" y="3252753"/>
            <a:ext cx="2808472" cy="1985464"/>
          </a:xfrm>
          <a:prstGeom prst="rect">
            <a:avLst/>
          </a:prstGeom>
        </p:spPr>
      </p:pic>
    </p:spTree>
    <p:extLst>
      <p:ext uri="{BB962C8B-B14F-4D97-AF65-F5344CB8AC3E}">
        <p14:creationId xmlns:p14="http://schemas.microsoft.com/office/powerpoint/2010/main" val="100474351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0" y="0"/>
            <a:ext cx="179640" cy="179640"/>
          </a:xfrm>
          <a:prstGeom prst="rect">
            <a:avLst/>
          </a:prstGeom>
          <a:noFill/>
          <a:ln>
            <a:solidFill>
              <a:srgbClr val="000000">
                <a:alpha val="0"/>
              </a:srgbClr>
            </a:solidFill>
          </a:ln>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a:ln>
                <a:noFill/>
              </a:ln>
              <a:solidFill>
                <a:srgbClr val="000000"/>
              </a:solidFill>
              <a:effectLst/>
              <a:uLnTx/>
              <a:uFillTx/>
              <a:latin typeface="Marianne"/>
            </a:endParaRPr>
          </a:p>
        </p:txBody>
      </p:sp>
      <p:sp>
        <p:nvSpPr>
          <p:cNvPr id="274" name="TextShape 4"/>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Marianne"/>
            </a:endParaRPr>
          </a:p>
        </p:txBody>
      </p:sp>
      <p:sp>
        <p:nvSpPr>
          <p:cNvPr id="275" name="TextShape 5"/>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446D-23B8-4E55-8937-6B362394C102}"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2" name="ZoneTexte 1"/>
          <p:cNvSpPr txBox="1"/>
          <p:nvPr/>
        </p:nvSpPr>
        <p:spPr>
          <a:xfrm>
            <a:off x="1811371" y="1929104"/>
            <a:ext cx="5588389"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a:rPr>
              <a:t>Les évolutions réglementaires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a:rPr>
              <a:t>de l’arrêté du 20 novembre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a:rPr>
              <a:t>dans le CTP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a:endParaRPr>
          </a:p>
        </p:txBody>
      </p:sp>
      <p:sp>
        <p:nvSpPr>
          <p:cNvPr id="7"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err="1">
                <a:ln>
                  <a:noFill/>
                </a:ln>
                <a:solidFill>
                  <a:srgbClr val="000000"/>
                </a:solidFill>
                <a:effectLst/>
                <a:uLnTx/>
                <a:uFillTx/>
                <a:latin typeface="Marianne"/>
              </a:rPr>
              <a:t>Webinaire</a:t>
            </a:r>
            <a:endParaRPr kumimoji="0" lang="fr-FR" sz="2550" b="1" i="0" u="none" strike="noStrike" kern="1200" cap="none" spc="-1" normalizeH="0" baseline="0" noProof="0" dirty="0">
              <a:ln>
                <a:noFill/>
              </a:ln>
              <a:solidFill>
                <a:srgbClr val="000000"/>
              </a:solidFill>
              <a:effectLst/>
              <a:uLnTx/>
              <a:uFillTx/>
              <a:latin typeface="Marianne"/>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16 novembre 2020</a:t>
            </a:r>
            <a:endParaRPr kumimoji="0" lang="fr-FR" sz="255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79710725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Les évolutions</a:t>
            </a: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312" name="TextShape 2"/>
          <p:cNvSpPr txBox="1"/>
          <p:nvPr/>
        </p:nvSpPr>
        <p:spPr>
          <a:xfrm>
            <a:off x="365415" y="2139702"/>
            <a:ext cx="8423640" cy="2304256"/>
          </a:xfrm>
          <a:prstGeom prst="rect">
            <a:avLst/>
          </a:prstGeom>
          <a:noFill/>
          <a:ln>
            <a:noFill/>
          </a:ln>
        </p:spPr>
        <p:txBody>
          <a:bodyPr lIns="0" tIns="0" rIns="0" bIns="0">
            <a:no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Contrôle de Mise en Service des récipients</a:t>
            </a:r>
          </a:p>
          <a:p>
            <a:pPr marL="0" marR="0" lvl="0" indent="0" algn="ctr"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Les périodicités des inspections et des requalifications</a:t>
            </a:r>
          </a:p>
          <a:p>
            <a:pPr marL="0" marR="0" lvl="0" indent="0" algn="ctr"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Le plan d’inspection </a:t>
            </a:r>
          </a:p>
          <a:p>
            <a:pPr marL="0" marR="0" lvl="0" indent="0" algn="ctr"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Les relations avec l’administration</a:t>
            </a:r>
          </a:p>
          <a:p>
            <a:pPr marL="0" marR="0" lvl="0" indent="0" algn="ctr"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ctr"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ctr"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ctr"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cxnSp>
        <p:nvCxnSpPr>
          <p:cNvPr id="7" name="Connecteur droit 6"/>
          <p:cNvCxnSpPr/>
          <p:nvPr/>
        </p:nvCxnSpPr>
        <p:spPr>
          <a:xfrm flipV="1">
            <a:off x="421832" y="1923678"/>
            <a:ext cx="80284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TextShape 2"/>
          <p:cNvSpPr txBox="1"/>
          <p:nvPr/>
        </p:nvSpPr>
        <p:spPr>
          <a:xfrm>
            <a:off x="285756" y="771550"/>
            <a:ext cx="8423640" cy="1008112"/>
          </a:xfrm>
          <a:prstGeom prst="rect">
            <a:avLst/>
          </a:prstGeom>
          <a:noFill/>
          <a:ln>
            <a:noFill/>
          </a:ln>
        </p:spPr>
        <p:txBody>
          <a:bodyPr lIns="0" tIns="0" rIns="0" bIns="0">
            <a:noAutofit/>
          </a:bodyPr>
          <a:lstStyle/>
          <a:p>
            <a:pPr marL="0" marR="0" lvl="0" indent="0" algn="ctr" defTabSz="536575" rtl="0" eaLnBrk="1" fontAlgn="auto" latinLnBrk="0" hangingPunct="1">
              <a:lnSpc>
                <a:spcPct val="100000"/>
              </a:lnSpc>
              <a:spcBef>
                <a:spcPts val="0"/>
              </a:spcBef>
              <a:spcAft>
                <a:spcPts val="499"/>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arianne" pitchFamily="50" charset="0"/>
              </a:rPr>
              <a:t>une volonté de faire apparaître les exigences réglementaires</a:t>
            </a:r>
          </a:p>
          <a:p>
            <a:pPr marL="0" marR="0" lvl="0" indent="0" algn="ctr" defTabSz="536575" rtl="0" eaLnBrk="1" fontAlgn="auto" latinLnBrk="0" hangingPunct="1">
              <a:lnSpc>
                <a:spcPct val="100000"/>
              </a:lnSpc>
              <a:spcBef>
                <a:spcPts val="0"/>
              </a:spcBef>
              <a:spcAft>
                <a:spcPts val="499"/>
              </a:spcAft>
              <a:buClrTx/>
              <a:buSzTx/>
              <a:buFontTx/>
              <a:buNone/>
              <a:tabLst/>
              <a:defRPr/>
            </a:pPr>
            <a:r>
              <a:rPr kumimoji="0" lang="fr-FR" sz="1600" b="0" i="0" u="none" strike="noStrike" kern="1200" cap="none" spc="-1" normalizeH="0" baseline="0" noProof="0" dirty="0">
                <a:ln>
                  <a:noFill/>
                </a:ln>
                <a:solidFill>
                  <a:srgbClr val="000000"/>
                </a:solidFill>
                <a:effectLst/>
                <a:uLnTx/>
                <a:uFillTx/>
                <a:latin typeface="Marianne" pitchFamily="50" charset="0"/>
              </a:rPr>
              <a:t>Référence à l’AM 20/11/2017</a:t>
            </a:r>
          </a:p>
          <a:p>
            <a:pPr marL="0" marR="0" lvl="0" indent="0" algn="ctr" defTabSz="536575" rtl="0" eaLnBrk="1" fontAlgn="auto" latinLnBrk="0" hangingPunct="1">
              <a:lnSpc>
                <a:spcPct val="100000"/>
              </a:lnSpc>
              <a:spcBef>
                <a:spcPts val="0"/>
              </a:spcBef>
              <a:spcAft>
                <a:spcPts val="499"/>
              </a:spcAft>
              <a:buClrTx/>
              <a:buSzTx/>
              <a:buFontTx/>
              <a:buNone/>
              <a:tabLst/>
              <a:defRPr/>
            </a:pP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0" marR="0" lvl="0" indent="0" algn="ctr" defTabSz="536575" rtl="0" eaLnBrk="1" fontAlgn="auto" latinLnBrk="0" hangingPunct="1">
              <a:lnSpc>
                <a:spcPct val="100000"/>
              </a:lnSpc>
              <a:spcBef>
                <a:spcPts val="0"/>
              </a:spcBef>
              <a:spcAft>
                <a:spcPts val="499"/>
              </a:spcAft>
              <a:buClrTx/>
              <a:buSzTx/>
              <a:buFontTx/>
              <a:buNone/>
              <a:tabLst/>
              <a:defRPr/>
            </a:pP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30922559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 contrôle de mise en service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AM 20/11/2017 art 10 et 11</a:t>
            </a:r>
          </a:p>
          <a:p>
            <a:pPr marL="0" marR="0" lvl="0" indent="0" algn="r" defTabSz="914400" rtl="0" eaLnBrk="1" fontAlgn="auto" latinLnBrk="0" hangingPunct="1">
              <a:lnSpc>
                <a:spcPct val="90000"/>
              </a:lnSpc>
              <a:spcBef>
                <a:spcPts val="0"/>
              </a:spcBef>
              <a:spcAft>
                <a:spcPts val="0"/>
              </a:spcAft>
              <a:buClrTx/>
              <a:buSzTx/>
              <a:buFontTx/>
              <a:buNone/>
              <a:tabLst/>
              <a:defRPr/>
            </a:pP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312" name="TextShape 2"/>
          <p:cNvSpPr txBox="1"/>
          <p:nvPr/>
        </p:nvSpPr>
        <p:spPr>
          <a:xfrm>
            <a:off x="396832" y="1059582"/>
            <a:ext cx="8423640" cy="576064"/>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Intégré dans la vérification initiale 	 </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cxnSp>
        <p:nvCxnSpPr>
          <p:cNvPr id="7" name="Connecteur droit 6"/>
          <p:cNvCxnSpPr/>
          <p:nvPr/>
        </p:nvCxnSpPr>
        <p:spPr>
          <a:xfrm flipV="1">
            <a:off x="539552" y="1635646"/>
            <a:ext cx="80284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TextShape 2"/>
          <p:cNvSpPr txBox="1"/>
          <p:nvPr/>
        </p:nvSpPr>
        <p:spPr>
          <a:xfrm>
            <a:off x="1475656" y="1851670"/>
            <a:ext cx="6984776" cy="2787994"/>
          </a:xfrm>
          <a:prstGeom prst="rect">
            <a:avLst/>
          </a:prstGeom>
          <a:noFill/>
          <a:ln>
            <a:noFill/>
          </a:ln>
        </p:spPr>
        <p:txBody>
          <a:bodyPr lIns="0" tIns="0" rIns="0" bIns="0">
            <a:noAutofit/>
          </a:bodyPr>
          <a:lstStyle/>
          <a:p>
            <a:pPr marL="285750" marR="0" lvl="0" indent="-285750" algn="l" defTabSz="914400" rtl="0" eaLnBrk="1" fontAlgn="auto" latinLnBrk="0" hangingPunct="1">
              <a:lnSpc>
                <a:spcPct val="100000"/>
              </a:lnSpc>
              <a:spcBef>
                <a:spcPts val="0"/>
              </a:spcBef>
              <a:spcAft>
                <a:spcPts val="499"/>
              </a:spcAft>
              <a:buClrTx/>
              <a:buSzTx/>
              <a:buFont typeface="Arial" pitchFamily="34" charset="0"/>
              <a:buChar char="•"/>
              <a:tabLst/>
              <a:defRPr/>
            </a:pPr>
            <a:r>
              <a:rPr kumimoji="0" lang="fr-FR" sz="1800" b="0" i="0" u="none" strike="noStrike" kern="1200" cap="none" spc="-1" normalizeH="0" baseline="0" noProof="0" dirty="0">
                <a:ln>
                  <a:noFill/>
                </a:ln>
                <a:solidFill>
                  <a:srgbClr val="000000"/>
                </a:solidFill>
                <a:effectLst/>
                <a:uLnTx/>
                <a:uFillTx/>
                <a:latin typeface="Marianne"/>
              </a:rPr>
              <a:t>Avant la première mise en service;</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1" normalizeH="0" baseline="0" noProof="0" dirty="0">
              <a:ln>
                <a:noFill/>
              </a:ln>
              <a:solidFill>
                <a:srgbClr val="000000"/>
              </a:solidFill>
              <a:effectLst/>
              <a:uLnTx/>
              <a:uFillTx/>
              <a:latin typeface="Marianne"/>
            </a:endParaRPr>
          </a:p>
          <a:p>
            <a:pPr marL="285750" marR="0" lvl="0" indent="-285750" algn="l" defTabSz="914400" rtl="0" eaLnBrk="1" fontAlgn="auto" latinLnBrk="0" hangingPunct="1">
              <a:lnSpc>
                <a:spcPct val="100000"/>
              </a:lnSpc>
              <a:spcBef>
                <a:spcPts val="0"/>
              </a:spcBef>
              <a:spcAft>
                <a:spcPts val="499"/>
              </a:spcAft>
              <a:buClrTx/>
              <a:buSzTx/>
              <a:buFont typeface="Arial" pitchFamily="34" charset="0"/>
              <a:buChar char="•"/>
              <a:tabLst/>
              <a:defRPr/>
            </a:pPr>
            <a:r>
              <a:rPr kumimoji="0" lang="fr-FR" sz="1800" b="0" i="0" u="none" strike="noStrike" kern="1200" cap="none" spc="-1" normalizeH="0" baseline="0" noProof="0" dirty="0">
                <a:ln>
                  <a:noFill/>
                </a:ln>
                <a:solidFill>
                  <a:srgbClr val="000000"/>
                </a:solidFill>
                <a:effectLst/>
                <a:uLnTx/>
                <a:uFillTx/>
                <a:latin typeface="Marianne"/>
              </a:rPr>
              <a:t>Opérations de contrôle réalisées par une personne habilitée;</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1" normalizeH="0" baseline="0" noProof="0" dirty="0">
              <a:ln>
                <a:noFill/>
              </a:ln>
              <a:solidFill>
                <a:srgbClr val="000000"/>
              </a:solidFill>
              <a:effectLst/>
              <a:uLnTx/>
              <a:uFillTx/>
              <a:latin typeface="Marianne"/>
            </a:endParaRPr>
          </a:p>
          <a:p>
            <a:pPr marL="285750" marR="0" lvl="0" indent="-285750" algn="l" defTabSz="914400" rtl="0" eaLnBrk="1" fontAlgn="auto" latinLnBrk="0" hangingPunct="1">
              <a:lnSpc>
                <a:spcPct val="100000"/>
              </a:lnSpc>
              <a:spcBef>
                <a:spcPts val="0"/>
              </a:spcBef>
              <a:spcAft>
                <a:spcPts val="499"/>
              </a:spcAft>
              <a:buClrTx/>
              <a:buSzTx/>
              <a:buFont typeface="Arial" pitchFamily="34" charset="0"/>
              <a:buChar char="•"/>
              <a:tabLst/>
              <a:defRPr/>
            </a:pPr>
            <a:r>
              <a:rPr kumimoji="0" lang="fr-FR" sz="1800" b="0" i="0" u="none" strike="noStrike" kern="1200" cap="none" spc="-1" normalizeH="0" baseline="0" noProof="0" dirty="0">
                <a:ln>
                  <a:noFill/>
                </a:ln>
                <a:solidFill>
                  <a:srgbClr val="000000"/>
                </a:solidFill>
                <a:effectLst/>
                <a:uLnTx/>
                <a:uFillTx/>
                <a:latin typeface="Marianne"/>
              </a:rPr>
              <a:t>Compte rendu;</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1" normalizeH="0" baseline="0" noProof="0" dirty="0">
              <a:ln>
                <a:noFill/>
              </a:ln>
              <a:solidFill>
                <a:srgbClr val="000000"/>
              </a:solidFill>
              <a:effectLst/>
              <a:uLnTx/>
              <a:uFillTx/>
              <a:latin typeface="Marianne"/>
            </a:endParaRPr>
          </a:p>
          <a:p>
            <a:pPr marL="285750" marR="0" lvl="0" indent="-285750" algn="l" defTabSz="914400" rtl="0" eaLnBrk="1" fontAlgn="auto" latinLnBrk="0" hangingPunct="1">
              <a:lnSpc>
                <a:spcPct val="100000"/>
              </a:lnSpc>
              <a:spcBef>
                <a:spcPts val="0"/>
              </a:spcBef>
              <a:spcAft>
                <a:spcPts val="499"/>
              </a:spcAft>
              <a:buClrTx/>
              <a:buSzTx/>
              <a:buFont typeface="Arial" pitchFamily="34" charset="0"/>
              <a:buChar char="•"/>
              <a:tabLst/>
              <a:defRPr/>
            </a:pPr>
            <a:r>
              <a:rPr kumimoji="0" lang="fr-FR" sz="1800" b="0" i="0" u="none" strike="noStrike" kern="1200" cap="none" spc="-1" normalizeH="0" baseline="0" noProof="0" dirty="0">
                <a:ln>
                  <a:noFill/>
                </a:ln>
                <a:solidFill>
                  <a:srgbClr val="000000"/>
                </a:solidFill>
                <a:effectLst/>
                <a:uLnTx/>
                <a:uFillTx/>
                <a:latin typeface="Marianne"/>
              </a:rPr>
              <a:t>Le renouvellement après modification importante ou  nouvelle installation en dehors de l’établissement précédent. </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157528514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Les périodicités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Inspection et requalification périodiques</a:t>
            </a:r>
          </a:p>
        </p:txBody>
      </p:sp>
      <p:sp>
        <p:nvSpPr>
          <p:cNvPr id="312" name="TextShape 2"/>
          <p:cNvSpPr txBox="1"/>
          <p:nvPr/>
        </p:nvSpPr>
        <p:spPr>
          <a:xfrm>
            <a:off x="396832" y="1059582"/>
            <a:ext cx="8423640" cy="1008112"/>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Inspection périodique</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r>
              <a:rPr kumimoji="0" lang="fr-FR" sz="1600" b="0" i="0" u="none" strike="noStrike" kern="1200" cap="none" spc="0" normalizeH="0" baseline="0" noProof="0" dirty="0">
                <a:ln>
                  <a:noFill/>
                </a:ln>
                <a:solidFill>
                  <a:prstClr val="black"/>
                </a:solidFill>
                <a:effectLst/>
                <a:uLnTx/>
                <a:uFillTx/>
                <a:latin typeface="Marianne" pitchFamily="50" charset="0"/>
              </a:rPr>
              <a:t>selon les cas  de 24 à 48 mois</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600" b="0" i="0" u="none" strike="noStrike" kern="1200" cap="none" spc="-1" normalizeH="0" baseline="0" noProof="0" dirty="0">
                <a:ln>
                  <a:noFill/>
                </a:ln>
                <a:solidFill>
                  <a:srgbClr val="000000"/>
                </a:solidFill>
                <a:effectLst/>
                <a:uLnTx/>
                <a:uFillTx/>
                <a:latin typeface="Marianne" pitchFamily="50" charset="0"/>
              </a:rPr>
              <a:t>	</a:t>
            </a: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cxnSp>
        <p:nvCxnSpPr>
          <p:cNvPr id="7" name="Connecteur droit 6"/>
          <p:cNvCxnSpPr/>
          <p:nvPr/>
        </p:nvCxnSpPr>
        <p:spPr>
          <a:xfrm flipV="1">
            <a:off x="594440" y="2283718"/>
            <a:ext cx="80284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0038" y="2572645"/>
            <a:ext cx="6104170" cy="13926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Requalification périodique</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r>
              <a:rPr kumimoji="0" lang="fr-FR" sz="1600" b="0" i="0" u="none" strike="noStrike" kern="1200" cap="none" spc="-1" normalizeH="0" baseline="0" noProof="0" dirty="0">
                <a:ln>
                  <a:noFill/>
                </a:ln>
                <a:solidFill>
                  <a:srgbClr val="000000"/>
                </a:solidFill>
                <a:effectLst/>
                <a:uLnTx/>
                <a:uFillTx/>
                <a:latin typeface="Marianne"/>
              </a:rPr>
              <a:t>fluides toxiques : </a:t>
            </a:r>
            <a:r>
              <a:rPr kumimoji="0" lang="fr-FR" sz="1600" b="0" i="0" u="none" strike="noStrike" kern="1200" cap="none" spc="0" normalizeH="0" baseline="0" noProof="0" dirty="0">
                <a:ln>
                  <a:noFill/>
                </a:ln>
                <a:solidFill>
                  <a:prstClr val="black"/>
                </a:solidFill>
                <a:effectLst/>
                <a:uLnTx/>
                <a:uFillTx/>
                <a:latin typeface="Marianne" pitchFamily="50" charset="0"/>
              </a:rPr>
              <a:t>intervalle maxi de 6 ans</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arianne" pitchFamily="50" charset="0"/>
              </a:rPr>
              <a:t>	autres fluides     :  intervalle maxi de 12 ans</a:t>
            </a:r>
          </a:p>
          <a:p>
            <a:pPr marL="0" marR="0" lvl="0" indent="0" algn="l" defTabSz="536575"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itchFamily="50" charset="0"/>
            </a:endParaRPr>
          </a:p>
        </p:txBody>
      </p:sp>
    </p:spTree>
    <p:extLst>
      <p:ext uri="{BB962C8B-B14F-4D97-AF65-F5344CB8AC3E}">
        <p14:creationId xmlns:p14="http://schemas.microsoft.com/office/powerpoint/2010/main" val="12648755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 plan d’inspection</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000" b="1" i="0" u="none" strike="noStrike" kern="1200" cap="none" spc="-1" normalizeH="0" baseline="0" noProof="0" dirty="0">
                <a:ln>
                  <a:noFill/>
                </a:ln>
                <a:solidFill>
                  <a:srgbClr val="000000"/>
                </a:solidFill>
                <a:effectLst/>
                <a:uLnTx/>
                <a:uFillTx/>
                <a:latin typeface="Marianne"/>
              </a:rPr>
              <a:t>Les données d’entrée</a:t>
            </a: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8" name="TextShape 2"/>
          <p:cNvSpPr txBox="1"/>
          <p:nvPr/>
        </p:nvSpPr>
        <p:spPr>
          <a:xfrm>
            <a:off x="353598" y="771550"/>
            <a:ext cx="8423640" cy="1728192"/>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Les modes de dégradation</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fluide;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matériaux;</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conditions de fonctionnement;</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environnement.</a:t>
            </a:r>
            <a:r>
              <a:rPr kumimoji="0" lang="fr-FR" sz="1800" b="1" i="0" u="none" strike="noStrike" kern="1200" cap="none" spc="-1" normalizeH="0" baseline="0" noProof="0" dirty="0">
                <a:ln>
                  <a:noFill/>
                </a:ln>
                <a:solidFill>
                  <a:srgbClr val="000000"/>
                </a:solidFill>
                <a:effectLst/>
                <a:uLnTx/>
                <a:uFillTx/>
                <a:latin typeface="Marianne"/>
              </a:rPr>
              <a:t>	 </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6" name="TextShape 2"/>
          <p:cNvSpPr txBox="1"/>
          <p:nvPr/>
        </p:nvSpPr>
        <p:spPr>
          <a:xfrm>
            <a:off x="360000" y="2444410"/>
            <a:ext cx="8423640" cy="972208"/>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La surveillance des modes de dégradation potentiels</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localisation du contrôle;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critères d’acception.</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p:txBody>
      </p:sp>
      <p:sp>
        <p:nvSpPr>
          <p:cNvPr id="7" name="TextShape 2"/>
          <p:cNvSpPr txBox="1"/>
          <p:nvPr/>
        </p:nvSpPr>
        <p:spPr>
          <a:xfrm>
            <a:off x="319545" y="3487363"/>
            <a:ext cx="8423640" cy="1224136"/>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Le retour d’expérience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celui d’aujourd’hui qui a servi à la rédaction du CTP</a:t>
            </a:r>
            <a:endParaRPr lang="fr-FR" spc="-1" dirty="0">
              <a:solidFill>
                <a:srgbClr val="000000"/>
              </a:solidFill>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celui à venir pour le maintien des dispositions actuelles ou leurs évolutions.</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392832102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0" y="0"/>
            <a:ext cx="179640" cy="179640"/>
          </a:xfrm>
          <a:prstGeom prst="rect">
            <a:avLst/>
          </a:prstGeom>
          <a:noFill/>
          <a:ln>
            <a:solidFill>
              <a:srgbClr val="000000">
                <a:alpha val="0"/>
              </a:srgbClr>
            </a:solidFill>
          </a:ln>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a:ln>
                <a:noFill/>
              </a:ln>
              <a:solidFill>
                <a:srgbClr val="000000"/>
              </a:solidFill>
              <a:effectLst/>
              <a:uLnTx/>
              <a:uFillTx/>
              <a:latin typeface="Marianne"/>
            </a:endParaRPr>
          </a:p>
        </p:txBody>
      </p:sp>
      <p:sp>
        <p:nvSpPr>
          <p:cNvPr id="268" name="TextShape 2"/>
          <p:cNvSpPr txBox="1"/>
          <p:nvPr/>
        </p:nvSpPr>
        <p:spPr>
          <a:xfrm>
            <a:off x="0" y="4963680"/>
            <a:ext cx="179640" cy="179640"/>
          </a:xfrm>
          <a:prstGeom prst="rect">
            <a:avLst/>
          </a:prstGeom>
          <a:noFill/>
          <a:ln>
            <a:solidFill>
              <a:srgbClr val="000000">
                <a:alpha val="0"/>
              </a:srgbClr>
            </a:solidFill>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1" normalizeH="0" baseline="0" noProof="0">
                <a:ln>
                  <a:noFill/>
                </a:ln>
                <a:solidFill>
                  <a:srgbClr val="000000"/>
                </a:solidFill>
                <a:effectLst/>
                <a:uLnTx/>
                <a:uFillTx/>
                <a:latin typeface="Marianne"/>
              </a:rPr>
              <a:t>XX/XX/XXXX</a:t>
            </a:r>
            <a:endParaRPr kumimoji="0" lang="fr-FR" sz="100" b="0" i="0" u="none" strike="noStrike" kern="1200" cap="none" spc="-1" normalizeH="0" baseline="0" noProof="0">
              <a:ln>
                <a:noFill/>
              </a:ln>
              <a:solidFill>
                <a:prstClr val="black"/>
              </a:solidFill>
              <a:effectLst/>
              <a:uLnTx/>
              <a:uFillTx/>
              <a:latin typeface="Times New Roman"/>
            </a:endParaRPr>
          </a:p>
        </p:txBody>
      </p:sp>
      <p:sp>
        <p:nvSpPr>
          <p:cNvPr id="269" name="TextShape 3"/>
          <p:cNvSpPr txBox="1"/>
          <p:nvPr/>
        </p:nvSpPr>
        <p:spPr>
          <a:xfrm>
            <a:off x="611560" y="2787774"/>
            <a:ext cx="5724208" cy="1475704"/>
          </a:xfrm>
          <a:prstGeom prst="rect">
            <a:avLst/>
          </a:prstGeom>
          <a:noFill/>
          <a:ln>
            <a:noFill/>
          </a:ln>
        </p:spPr>
        <p:txBody>
          <a:bodyPr lIns="0" tIns="0" rIns="0" bIns="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Bureau de la Sécurité des </a:t>
            </a:r>
            <a:r>
              <a:rPr kumimoji="0" lang="fr-FR" sz="1050" b="1" i="0" u="none" strike="noStrike" kern="1200" cap="all" spc="-1" normalizeH="0" baseline="0" noProof="0" dirty="0">
                <a:ln>
                  <a:noFill/>
                </a:ln>
                <a:solidFill>
                  <a:srgbClr val="000000"/>
                </a:solidFill>
                <a:effectLst/>
                <a:uLnTx/>
                <a:uFillTx/>
                <a:latin typeface="Marianne"/>
              </a:rPr>
              <a:t>é</a:t>
            </a:r>
            <a:r>
              <a:rPr kumimoji="0" lang="fr-FR" sz="1050" b="1" i="0" u="none" strike="noStrike" kern="1200" cap="none" spc="-1" normalizeH="0" baseline="0" noProof="0" dirty="0">
                <a:ln>
                  <a:noFill/>
                </a:ln>
                <a:solidFill>
                  <a:srgbClr val="000000"/>
                </a:solidFill>
                <a:effectLst/>
                <a:uLnTx/>
                <a:uFillTx/>
                <a:latin typeface="Marianne"/>
              </a:rPr>
              <a:t>quipements à Risques et des Réseaux</a:t>
            </a:r>
            <a:endParaRPr kumimoji="0" lang="fr-FR" sz="1050" b="0" i="0" u="none" strike="noStrike" kern="1200" cap="none" spc="-1" normalizeH="0" baseline="0" noProof="0" dirty="0">
              <a:ln>
                <a:noFill/>
              </a:ln>
              <a:solidFill>
                <a:prstClr val="black"/>
              </a:solidFill>
              <a:effectLst/>
              <a:uLnTx/>
              <a:uFillTx/>
              <a:latin typeface="Marianne"/>
            </a:endParaRPr>
          </a:p>
        </p:txBody>
      </p:sp>
      <p:sp>
        <p:nvSpPr>
          <p:cNvPr id="270" name="TextShape 4"/>
          <p:cNvSpPr txBox="1"/>
          <p:nvPr/>
        </p:nvSpPr>
        <p:spPr>
          <a:xfrm>
            <a:off x="0" y="4963680"/>
            <a:ext cx="179640" cy="179640"/>
          </a:xfrm>
          <a:prstGeom prst="rect">
            <a:avLst/>
          </a:prstGeom>
          <a:noFill/>
          <a:ln>
            <a:solidFill>
              <a:srgbClr val="000000">
                <a:alpha val="0"/>
              </a:srgbClr>
            </a:solid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068EB-0152-404B-81FB-223CB195D6B2}" type="slidenum">
              <a:rPr kumimoji="0" lang="fr-FR" sz="10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2925846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 plan d’inspection</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000" b="1" i="0" u="none" strike="noStrike" kern="1200" cap="none" spc="-1" normalizeH="0" baseline="0" noProof="0" dirty="0">
                <a:ln>
                  <a:noFill/>
                </a:ln>
                <a:solidFill>
                  <a:srgbClr val="000000"/>
                </a:solidFill>
                <a:effectLst/>
                <a:uLnTx/>
                <a:uFillTx/>
                <a:latin typeface="Marianne"/>
              </a:rPr>
              <a:t>Sa mise en place</a:t>
            </a: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8" name="TextShape 2"/>
          <p:cNvSpPr txBox="1"/>
          <p:nvPr/>
        </p:nvSpPr>
        <p:spPr>
          <a:xfrm>
            <a:off x="353598" y="771550"/>
            <a:ext cx="8423640" cy="1152128"/>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Rédigé par une personne habilitée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prise en compte des préconisations liées au risque pression citées dans la notice d’instructions  du fabricant.</a:t>
            </a: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6" name="TextShape 2"/>
          <p:cNvSpPr txBox="1"/>
          <p:nvPr/>
        </p:nvSpPr>
        <p:spPr>
          <a:xfrm>
            <a:off x="260993" y="1848971"/>
            <a:ext cx="8423640" cy="1154828"/>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Applicable à la date de signature par l’exploitant</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avant la vérification initiale;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pour les équipement déjà en service, avant la prochaine IP ou RP.</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1" normalizeH="0" baseline="0" noProof="0" dirty="0">
              <a:ln>
                <a:noFill/>
              </a:ln>
              <a:solidFill>
                <a:srgbClr val="000000"/>
              </a:solidFill>
              <a:effectLst/>
              <a:uLnTx/>
              <a:uFillTx/>
              <a:latin typeface="Marianne"/>
            </a:endParaRP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7" name="TextShape 2"/>
          <p:cNvSpPr txBox="1"/>
          <p:nvPr/>
        </p:nvSpPr>
        <p:spPr>
          <a:xfrm>
            <a:off x="260993" y="3102080"/>
            <a:ext cx="8423640" cy="1594335"/>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Approuvé par un organisme habilité</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à la première des opérations VI IP ou RP si non respect de la notice d’instruction;</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à la première requalification dans les autres cas.</a:t>
            </a:r>
            <a:r>
              <a:rPr kumimoji="0" lang="fr-FR" sz="1800" b="1" i="0" u="none" strike="noStrike" kern="1200" cap="none" spc="-1" normalizeH="0" baseline="0" noProof="0" dirty="0">
                <a:ln>
                  <a:noFill/>
                </a:ln>
                <a:solidFill>
                  <a:srgbClr val="000000"/>
                </a:solidFill>
                <a:effectLst/>
                <a:uLnTx/>
                <a:uFillTx/>
                <a:latin typeface="Marianne"/>
              </a:rPr>
              <a:t>	</a:t>
            </a: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373352753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 plan d’inspection</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Son contenu</a:t>
            </a:r>
          </a:p>
        </p:txBody>
      </p:sp>
      <p:sp>
        <p:nvSpPr>
          <p:cNvPr id="312" name="TextShape 2"/>
          <p:cNvSpPr txBox="1"/>
          <p:nvPr/>
        </p:nvSpPr>
        <p:spPr>
          <a:xfrm>
            <a:off x="396832" y="1059582"/>
            <a:ext cx="8423640" cy="504056"/>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Un contenu contraint par le document GGPI 2019-01 révision 0</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cxnSp>
        <p:nvCxnSpPr>
          <p:cNvPr id="7" name="Connecteur droit 6"/>
          <p:cNvCxnSpPr/>
          <p:nvPr/>
        </p:nvCxnSpPr>
        <p:spPr>
          <a:xfrm flipV="1">
            <a:off x="360000" y="1491630"/>
            <a:ext cx="80284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TextShape 2"/>
          <p:cNvSpPr txBox="1"/>
          <p:nvPr/>
        </p:nvSpPr>
        <p:spPr>
          <a:xfrm>
            <a:off x="396833" y="1779662"/>
            <a:ext cx="8747168" cy="2520280"/>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Identification du système </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Informations complémentaires relatives aux tuyauteries soumises</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le plan d’inspection remplace le programme de contrôle des tuyauteries</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Aménagements à la notice d’instructions du fabricant </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Modes de dégradation</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Action de surveillance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Conditions opératoires critiques limites</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Signature des parties</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263677879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Les relations avec l’administration</a:t>
            </a:r>
          </a:p>
        </p:txBody>
      </p:sp>
      <p:sp>
        <p:nvSpPr>
          <p:cNvPr id="312" name="TextShape 2"/>
          <p:cNvSpPr txBox="1"/>
          <p:nvPr/>
        </p:nvSpPr>
        <p:spPr>
          <a:xfrm>
            <a:off x="396832" y="555526"/>
            <a:ext cx="8423640" cy="1440160"/>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Celles du code de l’environnement:</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Accidents ayant entraîné mort d’homme ou ayant provoqué des blessures ou des lésion graves;</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Ruptures accidentelles des équipements soumis à l’inspection.</a:t>
            </a: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cxnSp>
        <p:nvCxnSpPr>
          <p:cNvPr id="7" name="Connecteur droit 6"/>
          <p:cNvCxnSpPr/>
          <p:nvPr/>
        </p:nvCxnSpPr>
        <p:spPr>
          <a:xfrm flipV="1">
            <a:off x="467544" y="1851670"/>
            <a:ext cx="80284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TextShape 2"/>
          <p:cNvSpPr txBox="1"/>
          <p:nvPr/>
        </p:nvSpPr>
        <p:spPr>
          <a:xfrm>
            <a:off x="343522" y="1995686"/>
            <a:ext cx="8423640" cy="1872208"/>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Celles du CTP</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Perte de confinement avec rejet externe au site;</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Perte de confinement avec rejet interne au site et avec dommage corporel;</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Marianne"/>
              </a:rPr>
              <a:t>	Perte de confinement avec rejet interne au site et avec déclenchement de POI (plan opération interne).</a:t>
            </a:r>
            <a:endParaRPr kumimoji="0" lang="fr-FR" sz="700" b="0" i="0" u="none" strike="noStrike" kern="1200" cap="none" spc="-1" normalizeH="0" baseline="0" noProof="0" dirty="0">
              <a:ln>
                <a:noFill/>
              </a:ln>
              <a:solidFill>
                <a:srgbClr val="000000"/>
              </a:solidFill>
              <a:effectLst/>
              <a:uLnTx/>
              <a:uFillTx/>
              <a:latin typeface="Marianne"/>
            </a:endParaRPr>
          </a:p>
        </p:txBody>
      </p:sp>
      <p:cxnSp>
        <p:nvCxnSpPr>
          <p:cNvPr id="10" name="Connecteur droit 9"/>
          <p:cNvCxnSpPr/>
          <p:nvPr/>
        </p:nvCxnSpPr>
        <p:spPr>
          <a:xfrm flipV="1">
            <a:off x="539552" y="3939902"/>
            <a:ext cx="802842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TextShape 2"/>
          <p:cNvSpPr txBox="1"/>
          <p:nvPr/>
        </p:nvSpPr>
        <p:spPr>
          <a:xfrm>
            <a:off x="360000" y="4083918"/>
            <a:ext cx="8423640" cy="735566"/>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Celle de l’arrêté du 20 novembre 2017 article 31 </a:t>
            </a: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	</a:t>
            </a:r>
            <a:r>
              <a:rPr kumimoji="0" lang="fr-FR" sz="1800" b="0" i="0" u="none" strike="noStrike" kern="1200" cap="none" spc="-1" normalizeH="0" baseline="0" noProof="0" dirty="0">
                <a:ln>
                  <a:noFill/>
                </a:ln>
                <a:solidFill>
                  <a:srgbClr val="000000"/>
                </a:solidFill>
                <a:effectLst/>
                <a:uLnTx/>
                <a:uFillTx/>
                <a:latin typeface="Marianne"/>
              </a:rPr>
              <a:t>Pas de possibilité « d’aménagement » sans passage en SCPAP.</a:t>
            </a: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266740119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1121320"/>
            <a:ext cx="8423640" cy="276999"/>
          </a:xfrm>
        </p:spPr>
        <p:txBody>
          <a:bodyPr/>
          <a:lstStyle/>
          <a:p>
            <a:r>
              <a:rPr lang="fr-FR" b="1" dirty="0"/>
              <a:t>Merci de votre attention</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8788" y="1707654"/>
            <a:ext cx="2657587" cy="2573964"/>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644" y="1426146"/>
            <a:ext cx="4749288" cy="3357534"/>
          </a:xfrm>
          <a:prstGeom prst="rect">
            <a:avLst/>
          </a:prstGeom>
        </p:spPr>
      </p:pic>
      <p:sp>
        <p:nvSpPr>
          <p:cNvPr id="6"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spTree>
    <p:extLst>
      <p:ext uri="{BB962C8B-B14F-4D97-AF65-F5344CB8AC3E}">
        <p14:creationId xmlns:p14="http://schemas.microsoft.com/office/powerpoint/2010/main" val="271850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QUESTIONS - RÉPONSES</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fld id="{0A3E6A07-2853-F242-A33C-1C6BF55C2298}" type="slidenum">
              <a:rPr lang="fr-FR" smtClean="0"/>
              <a:t>34</a:t>
            </a:fld>
            <a:endParaRPr lang="fr-FR"/>
          </a:p>
        </p:txBody>
      </p:sp>
    </p:spTree>
    <p:extLst>
      <p:ext uri="{BB962C8B-B14F-4D97-AF65-F5344CB8AC3E}">
        <p14:creationId xmlns:p14="http://schemas.microsoft.com/office/powerpoint/2010/main" val="70632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72343" y="1415675"/>
            <a:ext cx="7199313" cy="1603375"/>
          </a:xfrm>
        </p:spPr>
        <p:txBody>
          <a:bodyPr>
            <a:normAutofit fontScale="90000"/>
          </a:bodyPr>
          <a:lstStyle/>
          <a:p>
            <a:r>
              <a:rPr lang="fr-FR" sz="3600" dirty="0"/>
              <a:t>CTP des Systèmes Frigorifiques</a:t>
            </a:r>
            <a:br>
              <a:rPr lang="fr-FR" sz="3600" dirty="0"/>
            </a:br>
            <a:br>
              <a:rPr lang="fr-FR" sz="600" dirty="0"/>
            </a:br>
            <a:r>
              <a:rPr lang="fr-FR" sz="2700" b="0" dirty="0"/>
              <a:t>du 23 juillet 2020</a:t>
            </a:r>
            <a:br>
              <a:rPr lang="fr-FR" sz="3600" dirty="0"/>
            </a:br>
            <a:r>
              <a:rPr lang="fr-FR" sz="1800" b="0" dirty="0"/>
              <a:t>approuvé le 22/08/2020 au bulletin officiel</a:t>
            </a:r>
            <a:br>
              <a:rPr lang="fr-FR" sz="1800" b="0" dirty="0"/>
            </a:br>
            <a:r>
              <a:rPr lang="fr-FR" sz="1800" b="0" dirty="0"/>
              <a:t>selon la décision BSERR n°20-037 du 19 août 2020</a:t>
            </a:r>
          </a:p>
        </p:txBody>
      </p:sp>
      <p:sp>
        <p:nvSpPr>
          <p:cNvPr id="3" name="Sous-titre 2"/>
          <p:cNvSpPr>
            <a:spLocks noGrp="1"/>
          </p:cNvSpPr>
          <p:nvPr>
            <p:ph type="subTitle" idx="4294967295"/>
          </p:nvPr>
        </p:nvSpPr>
        <p:spPr>
          <a:xfrm>
            <a:off x="2817158" y="3457575"/>
            <a:ext cx="3509682" cy="1619250"/>
          </a:xfrm>
        </p:spPr>
        <p:txBody>
          <a:bodyPr>
            <a:normAutofit/>
          </a:bodyPr>
          <a:lstStyle/>
          <a:p>
            <a:r>
              <a:rPr lang="fr-FR" dirty="0">
                <a:solidFill>
                  <a:srgbClr val="916C59"/>
                </a:solidFill>
              </a:rPr>
              <a:t>Qu’est ce qui change ?</a:t>
            </a:r>
          </a:p>
          <a:p>
            <a:pPr marL="0" indent="0">
              <a:buNone/>
            </a:pPr>
            <a:r>
              <a:rPr lang="fr-FR" dirty="0">
                <a:solidFill>
                  <a:srgbClr val="916C59"/>
                </a:solidFill>
              </a:rPr>
              <a:t>    - Les Nouveautés</a:t>
            </a:r>
          </a:p>
          <a:p>
            <a:pPr marL="0" indent="0">
              <a:buNone/>
            </a:pPr>
            <a:r>
              <a:rPr lang="fr-FR" dirty="0">
                <a:solidFill>
                  <a:srgbClr val="916C59"/>
                </a:solidFill>
              </a:rPr>
              <a:t>    - Les Évolutions</a:t>
            </a:r>
          </a:p>
        </p:txBody>
      </p:sp>
      <p:sp>
        <p:nvSpPr>
          <p:cNvPr id="5" name="Forme libre : forme 4">
            <a:extLst>
              <a:ext uri="{FF2B5EF4-FFF2-40B4-BE49-F238E27FC236}">
                <a16:creationId xmlns:a16="http://schemas.microsoft.com/office/drawing/2014/main" id="{025CBDC0-7155-4F1C-8812-6BFC3C391744}"/>
              </a:ext>
            </a:extLst>
          </p:cNvPr>
          <p:cNvSpPr/>
          <p:nvPr/>
        </p:nvSpPr>
        <p:spPr>
          <a:xfrm>
            <a:off x="2711264" y="3457575"/>
            <a:ext cx="2586038" cy="1428750"/>
          </a:xfrm>
          <a:custGeom>
            <a:avLst/>
            <a:gdLst>
              <a:gd name="connsiteX0" fmla="*/ 0 w 2586038"/>
              <a:gd name="connsiteY0" fmla="*/ 0 h 678657"/>
              <a:gd name="connsiteX1" fmla="*/ 0 w 2586038"/>
              <a:gd name="connsiteY1" fmla="*/ 678657 h 678657"/>
              <a:gd name="connsiteX2" fmla="*/ 2586038 w 2586038"/>
              <a:gd name="connsiteY2" fmla="*/ 678657 h 678657"/>
            </a:gdLst>
            <a:ahLst/>
            <a:cxnLst>
              <a:cxn ang="0">
                <a:pos x="connsiteX0" y="connsiteY0"/>
              </a:cxn>
              <a:cxn ang="0">
                <a:pos x="connsiteX1" y="connsiteY1"/>
              </a:cxn>
              <a:cxn ang="0">
                <a:pos x="connsiteX2" y="connsiteY2"/>
              </a:cxn>
            </a:cxnLst>
            <a:rect l="l" t="t" r="r" b="b"/>
            <a:pathLst>
              <a:path w="2586038" h="678657">
                <a:moveTo>
                  <a:pt x="0" y="0"/>
                </a:moveTo>
                <a:lnTo>
                  <a:pt x="0" y="678657"/>
                </a:lnTo>
                <a:lnTo>
                  <a:pt x="2586038" y="678657"/>
                </a:lnTo>
              </a:path>
            </a:pathLst>
          </a:custGeom>
          <a:noFill/>
          <a:ln>
            <a:solidFill>
              <a:srgbClr val="AE8D7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AC4D5E4-CDC2-460A-A450-AFD8A3277606}"/>
              </a:ext>
            </a:extLst>
          </p:cNvPr>
          <p:cNvPicPr>
            <a:picLocks noChangeAspect="1"/>
          </p:cNvPicPr>
          <p:nvPr/>
        </p:nvPicPr>
        <p:blipFill>
          <a:blip r:embed="rId2"/>
          <a:stretch>
            <a:fillRect/>
          </a:stretch>
        </p:blipFill>
        <p:spPr>
          <a:xfrm>
            <a:off x="3887602" y="0"/>
            <a:ext cx="1409700" cy="1466850"/>
          </a:xfrm>
          <a:prstGeom prst="rect">
            <a:avLst/>
          </a:prstGeom>
        </p:spPr>
      </p:pic>
    </p:spTree>
    <p:extLst>
      <p:ext uri="{BB962C8B-B14F-4D97-AF65-F5344CB8AC3E}">
        <p14:creationId xmlns:p14="http://schemas.microsoft.com/office/powerpoint/2010/main" val="248914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373" y="0"/>
            <a:ext cx="7929796" cy="4445972"/>
          </a:xfrm>
          <a:prstGeom prst="rect">
            <a:avLst/>
          </a:prstGeom>
        </p:spPr>
      </p:pic>
      <p:sp>
        <p:nvSpPr>
          <p:cNvPr id="2" name="Titre 1"/>
          <p:cNvSpPr>
            <a:spLocks noGrp="1"/>
          </p:cNvSpPr>
          <p:nvPr>
            <p:ph type="title"/>
          </p:nvPr>
        </p:nvSpPr>
        <p:spPr>
          <a:xfrm>
            <a:off x="2224657" y="78450"/>
            <a:ext cx="6858000" cy="262644"/>
          </a:xfrm>
        </p:spPr>
        <p:txBody>
          <a:bodyPr>
            <a:noAutofit/>
          </a:bodyPr>
          <a:lstStyle/>
          <a:p>
            <a:r>
              <a:rPr lang="fr-FR" sz="1600" u="sng" dirty="0"/>
              <a:t>Avant propos :</a:t>
            </a:r>
            <a:r>
              <a:rPr lang="fr-FR" sz="1600" dirty="0"/>
              <a:t> Beaucoup de changement sur les systèmes frigorifiques</a:t>
            </a:r>
          </a:p>
        </p:txBody>
      </p:sp>
      <p:sp>
        <p:nvSpPr>
          <p:cNvPr id="7" name="Espace réservé du contenu 2"/>
          <p:cNvSpPr txBox="1">
            <a:spLocks/>
          </p:cNvSpPr>
          <p:nvPr/>
        </p:nvSpPr>
        <p:spPr>
          <a:xfrm>
            <a:off x="1552824" y="2856689"/>
            <a:ext cx="1811490" cy="233706"/>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250" b="1" dirty="0">
                <a:solidFill>
                  <a:schemeClr val="bg1"/>
                </a:solidFill>
              </a:rPr>
              <a:t>14 M€</a:t>
            </a:r>
          </a:p>
        </p:txBody>
      </p:sp>
      <p:sp>
        <p:nvSpPr>
          <p:cNvPr id="23" name="ZoneTexte 22"/>
          <p:cNvSpPr txBox="1"/>
          <p:nvPr/>
        </p:nvSpPr>
        <p:spPr>
          <a:xfrm>
            <a:off x="2317288" y="4749644"/>
            <a:ext cx="3806190" cy="352148"/>
          </a:xfrm>
          <a:prstGeom prst="rect">
            <a:avLst/>
          </a:prstGeom>
          <a:noFill/>
        </p:spPr>
        <p:txBody>
          <a:bodyPr wrap="square" rtlCol="0">
            <a:spAutoFit/>
          </a:bodyPr>
          <a:lstStyle/>
          <a:p>
            <a:pPr marL="0" lvl="2"/>
            <a:r>
              <a:rPr lang="fr-FR" altLang="fr-FR" sz="844" dirty="0">
                <a:solidFill>
                  <a:schemeClr val="bg1"/>
                </a:solidFill>
                <a:sym typeface="Wingdings" panose="05000000000000000000" pitchFamily="2" charset="2"/>
              </a:rPr>
              <a:t>Changement radical au début des années 2000, aussi bien pour </a:t>
            </a:r>
          </a:p>
          <a:p>
            <a:pPr marL="0" lvl="2"/>
            <a:r>
              <a:rPr lang="fr-FR" altLang="fr-FR" sz="844" dirty="0">
                <a:solidFill>
                  <a:schemeClr val="bg1"/>
                </a:solidFill>
                <a:sym typeface="Wingdings" panose="05000000000000000000" pitchFamily="2" charset="2"/>
              </a:rPr>
              <a:t>les fabricants / installateurs que pour les exploitants d’équipements sous pression.</a:t>
            </a:r>
            <a:endParaRPr lang="fr-FR" sz="844" dirty="0">
              <a:solidFill>
                <a:schemeClr val="bg1"/>
              </a:solidFill>
            </a:endParaRPr>
          </a:p>
        </p:txBody>
      </p:sp>
      <p:sp>
        <p:nvSpPr>
          <p:cNvPr id="24" name="ZoneTexte 23"/>
          <p:cNvSpPr txBox="1"/>
          <p:nvPr/>
        </p:nvSpPr>
        <p:spPr>
          <a:xfrm>
            <a:off x="1181580" y="4720251"/>
            <a:ext cx="1169998" cy="378117"/>
          </a:xfrm>
          <a:prstGeom prst="rect">
            <a:avLst/>
          </a:prstGeom>
          <a:noFill/>
        </p:spPr>
        <p:txBody>
          <a:bodyPr wrap="square" rtlCol="0">
            <a:spAutoFit/>
          </a:bodyPr>
          <a:lstStyle/>
          <a:p>
            <a:pPr marL="0" lvl="2" algn="ctr">
              <a:lnSpc>
                <a:spcPct val="150000"/>
              </a:lnSpc>
            </a:pPr>
            <a:r>
              <a:rPr lang="fr-FR" sz="1238" dirty="0">
                <a:solidFill>
                  <a:schemeClr val="bg1"/>
                </a:solidFill>
              </a:rPr>
              <a:t>CONCLUSION</a:t>
            </a:r>
          </a:p>
        </p:txBody>
      </p:sp>
      <p:sp>
        <p:nvSpPr>
          <p:cNvPr id="6" name="ZoneTexte 5"/>
          <p:cNvSpPr txBox="1"/>
          <p:nvPr/>
        </p:nvSpPr>
        <p:spPr>
          <a:xfrm>
            <a:off x="7676814" y="3175458"/>
            <a:ext cx="966965" cy="334707"/>
          </a:xfrm>
          <a:prstGeom prst="rect">
            <a:avLst/>
          </a:prstGeom>
          <a:solidFill>
            <a:schemeClr val="bg1"/>
          </a:solidFill>
        </p:spPr>
        <p:txBody>
          <a:bodyPr wrap="square" rtlCol="0">
            <a:spAutoFit/>
          </a:bodyPr>
          <a:lstStyle/>
          <a:p>
            <a:r>
              <a:rPr lang="fr-FR" sz="525" b="1" dirty="0">
                <a:solidFill>
                  <a:schemeClr val="tx1">
                    <a:lumMod val="65000"/>
                    <a:lumOff val="35000"/>
                  </a:schemeClr>
                </a:solidFill>
              </a:rPr>
              <a:t>Règlementation Française</a:t>
            </a:r>
          </a:p>
          <a:p>
            <a:r>
              <a:rPr lang="fr-FR" sz="525" b="1" dirty="0">
                <a:solidFill>
                  <a:schemeClr val="tx1">
                    <a:lumMod val="65000"/>
                    <a:lumOff val="35000"/>
                  </a:schemeClr>
                </a:solidFill>
              </a:rPr>
              <a:t>(Elaboration d’un plan d’inspection)</a:t>
            </a:r>
          </a:p>
        </p:txBody>
      </p:sp>
      <p:sp>
        <p:nvSpPr>
          <p:cNvPr id="4" name="ZoneTexte 3"/>
          <p:cNvSpPr txBox="1"/>
          <p:nvPr/>
        </p:nvSpPr>
        <p:spPr>
          <a:xfrm>
            <a:off x="7076401" y="2782106"/>
            <a:ext cx="947695" cy="369332"/>
          </a:xfrm>
          <a:prstGeom prst="rect">
            <a:avLst/>
          </a:prstGeom>
          <a:noFill/>
        </p:spPr>
        <p:txBody>
          <a:bodyPr wrap="none" rtlCol="0">
            <a:spAutoFit/>
          </a:bodyPr>
          <a:lstStyle/>
          <a:p>
            <a:pPr algn="ctr"/>
            <a:r>
              <a:rPr lang="fr-FR" sz="600" dirty="0">
                <a:latin typeface="AR CENA" panose="02000000000000000000" pitchFamily="2" charset="0"/>
              </a:rPr>
              <a:t>Transition</a:t>
            </a:r>
          </a:p>
          <a:p>
            <a:pPr algn="ctr"/>
            <a:r>
              <a:rPr lang="fr-FR" sz="600" dirty="0">
                <a:latin typeface="AR CENA" panose="02000000000000000000" pitchFamily="2" charset="0"/>
              </a:rPr>
              <a:t>22/08/2020 - 01/01/2021</a:t>
            </a:r>
          </a:p>
          <a:p>
            <a:pPr algn="ctr"/>
            <a:r>
              <a:rPr lang="fr-FR" sz="600" dirty="0">
                <a:latin typeface="AR CENA" panose="02000000000000000000" pitchFamily="2" charset="0"/>
              </a:rPr>
              <a:t>I    </a:t>
            </a:r>
            <a:r>
              <a:rPr lang="fr-FR" sz="600" dirty="0" err="1">
                <a:latin typeface="AR CENA" panose="02000000000000000000" pitchFamily="2" charset="0"/>
              </a:rPr>
              <a:t>I</a:t>
            </a:r>
            <a:endParaRPr lang="fr-FR" sz="600" dirty="0">
              <a:latin typeface="AR CENA" panose="02000000000000000000" pitchFamily="2" charset="0"/>
            </a:endParaRPr>
          </a:p>
        </p:txBody>
      </p:sp>
      <p:sp>
        <p:nvSpPr>
          <p:cNvPr id="5" name="Pentagone 4"/>
          <p:cNvSpPr/>
          <p:nvPr/>
        </p:nvSpPr>
        <p:spPr bwMode="auto">
          <a:xfrm>
            <a:off x="7525023" y="3157209"/>
            <a:ext cx="864096" cy="28800"/>
          </a:xfrm>
          <a:prstGeom prst="homePlate">
            <a:avLst/>
          </a:prstGeom>
          <a:solidFill>
            <a:schemeClr val="bg1">
              <a:lumMod val="50000"/>
            </a:schemeClr>
          </a:solidFill>
          <a:ln>
            <a:noFill/>
          </a:ln>
          <a:effectLst/>
        </p:spPr>
        <p:txBody>
          <a:bodyPr vert="horz" wrap="square" lIns="68580" tIns="34290" rIns="68580" bIns="34290" numCol="1" rtlCol="0" anchor="t" anchorCtr="0" compatLnSpc="1">
            <a:prstTxWarp prst="textNoShape">
              <a:avLst/>
            </a:prstTxWarp>
            <a:spAutoFit/>
          </a:bodyPr>
          <a:lstStyle/>
          <a:p>
            <a:pPr defTabSz="685800" fontAlgn="base">
              <a:spcBef>
                <a:spcPct val="50000"/>
              </a:spcBef>
              <a:spcAft>
                <a:spcPct val="0"/>
              </a:spcAft>
            </a:pPr>
            <a:endParaRPr lang="fr-FR" sz="2250">
              <a:latin typeface="Calibri" panose="020F0502020204030204" pitchFamily="34" charset="0"/>
            </a:endParaRPr>
          </a:p>
        </p:txBody>
      </p:sp>
      <p:sp>
        <p:nvSpPr>
          <p:cNvPr id="12" name="ZoneTexte 11"/>
          <p:cNvSpPr txBox="1"/>
          <p:nvPr/>
        </p:nvSpPr>
        <p:spPr>
          <a:xfrm>
            <a:off x="7689424" y="3464388"/>
            <a:ext cx="1454574" cy="415498"/>
          </a:xfrm>
          <a:prstGeom prst="rect">
            <a:avLst/>
          </a:prstGeom>
          <a:solidFill>
            <a:schemeClr val="bg1"/>
          </a:solidFill>
        </p:spPr>
        <p:txBody>
          <a:bodyPr wrap="square" rtlCol="0">
            <a:spAutoFit/>
          </a:bodyPr>
          <a:lstStyle/>
          <a:p>
            <a:r>
              <a:rPr lang="fr-FR" sz="525" b="1" dirty="0">
                <a:solidFill>
                  <a:schemeClr val="tx1">
                    <a:lumMod val="65000"/>
                    <a:lumOff val="35000"/>
                  </a:schemeClr>
                </a:solidFill>
              </a:rPr>
              <a:t>Cahier technique professionnel </a:t>
            </a:r>
            <a:r>
              <a:rPr lang="fr-FR" sz="525" dirty="0"/>
              <a:t>pour le suivi en service des systèmes frigorifiques sous pression du 23 juillet 2020.</a:t>
            </a:r>
          </a:p>
          <a:p>
            <a:r>
              <a:rPr lang="fr-FR" sz="525" dirty="0"/>
              <a:t>Validé par </a:t>
            </a:r>
            <a:r>
              <a:rPr lang="fr-FR" sz="525" b="1" dirty="0">
                <a:solidFill>
                  <a:schemeClr val="tx1">
                    <a:lumMod val="65000"/>
                    <a:lumOff val="35000"/>
                  </a:schemeClr>
                </a:solidFill>
              </a:rPr>
              <a:t>BSERR 20-037</a:t>
            </a:r>
          </a:p>
        </p:txBody>
      </p:sp>
    </p:spTree>
    <p:extLst>
      <p:ext uri="{BB962C8B-B14F-4D97-AF65-F5344CB8AC3E}">
        <p14:creationId xmlns:p14="http://schemas.microsoft.com/office/powerpoint/2010/main" val="4185071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467"/>
            <a:ext cx="9144000" cy="857250"/>
          </a:xfrm>
        </p:spPr>
        <p:txBody>
          <a:bodyPr/>
          <a:lstStyle/>
          <a:p>
            <a:r>
              <a:rPr lang="fr-FR" dirty="0">
                <a:solidFill>
                  <a:srgbClr val="916C59"/>
                </a:solidFill>
              </a:rPr>
              <a:t>Les Nouveautés</a:t>
            </a:r>
          </a:p>
        </p:txBody>
      </p:sp>
      <p:sp>
        <p:nvSpPr>
          <p:cNvPr id="4" name="Espace réservé du pied de page 3"/>
          <p:cNvSpPr>
            <a:spLocks noGrp="1"/>
          </p:cNvSpPr>
          <p:nvPr>
            <p:ph type="ftr" sz="quarter" idx="11"/>
          </p:nvPr>
        </p:nvSpPr>
        <p:spPr>
          <a:xfrm>
            <a:off x="3124200" y="4831563"/>
            <a:ext cx="2895600" cy="273844"/>
          </a:xfrm>
        </p:spPr>
        <p:txBody>
          <a:bodyPr/>
          <a:lstStyle/>
          <a:p>
            <a:endParaRPr lang="fr-FR" dirty="0"/>
          </a:p>
        </p:txBody>
      </p:sp>
      <p:sp>
        <p:nvSpPr>
          <p:cNvPr id="5" name="Espace réservé du numéro de diapositive 4"/>
          <p:cNvSpPr>
            <a:spLocks noGrp="1"/>
          </p:cNvSpPr>
          <p:nvPr>
            <p:ph type="sldNum" sz="quarter" idx="12"/>
          </p:nvPr>
        </p:nvSpPr>
        <p:spPr>
          <a:xfrm>
            <a:off x="6553200" y="4831563"/>
            <a:ext cx="2133600" cy="273844"/>
          </a:xfrm>
        </p:spPr>
        <p:txBody>
          <a:bodyPr/>
          <a:lstStyle/>
          <a:p>
            <a:fld id="{0A3E6A07-2853-F242-A33C-1C6BF55C2298}" type="slidenum">
              <a:rPr lang="fr-FR" smtClean="0"/>
              <a:t>37</a:t>
            </a:fld>
            <a:endParaRPr lang="fr-FR"/>
          </a:p>
        </p:txBody>
      </p:sp>
      <p:grpSp>
        <p:nvGrpSpPr>
          <p:cNvPr id="25" name="Groupe 24">
            <a:extLst>
              <a:ext uri="{FF2B5EF4-FFF2-40B4-BE49-F238E27FC236}">
                <a16:creationId xmlns:a16="http://schemas.microsoft.com/office/drawing/2014/main" id="{ADD85D07-1110-4AE6-8335-EEA68FA4D6EF}"/>
              </a:ext>
            </a:extLst>
          </p:cNvPr>
          <p:cNvGrpSpPr/>
          <p:nvPr/>
        </p:nvGrpSpPr>
        <p:grpSpPr>
          <a:xfrm>
            <a:off x="718304" y="2161547"/>
            <a:ext cx="260760" cy="61200"/>
            <a:chOff x="1121356" y="1753980"/>
            <a:chExt cx="260760" cy="61200"/>
          </a:xfrm>
        </p:grpSpPr>
        <p:sp>
          <p:nvSpPr>
            <p:cNvPr id="26" name="Ellipse 25">
              <a:extLst>
                <a:ext uri="{FF2B5EF4-FFF2-40B4-BE49-F238E27FC236}">
                  <a16:creationId xmlns:a16="http://schemas.microsoft.com/office/drawing/2014/main" id="{4DF41420-1C15-44E4-BE2E-2047CBD7B6CF}"/>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0D1918B4-30A7-4920-A0E9-1AD2CB3B2575}"/>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1F715B94-1BCC-49A3-8785-4F1F856BD2B7}"/>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a:extLst>
              <a:ext uri="{FF2B5EF4-FFF2-40B4-BE49-F238E27FC236}">
                <a16:creationId xmlns:a16="http://schemas.microsoft.com/office/drawing/2014/main" id="{FB9454A2-EBE3-44A0-B3D1-C069583D332F}"/>
              </a:ext>
            </a:extLst>
          </p:cNvPr>
          <p:cNvGrpSpPr/>
          <p:nvPr/>
        </p:nvGrpSpPr>
        <p:grpSpPr>
          <a:xfrm>
            <a:off x="718306" y="4073273"/>
            <a:ext cx="260760" cy="61200"/>
            <a:chOff x="1121356" y="1753980"/>
            <a:chExt cx="260760" cy="61200"/>
          </a:xfrm>
        </p:grpSpPr>
        <p:sp>
          <p:nvSpPr>
            <p:cNvPr id="30" name="Ellipse 29">
              <a:extLst>
                <a:ext uri="{FF2B5EF4-FFF2-40B4-BE49-F238E27FC236}">
                  <a16:creationId xmlns:a16="http://schemas.microsoft.com/office/drawing/2014/main" id="{D79CB192-EDF9-400F-9098-5E9C2383761E}"/>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99B6F250-B602-429D-8826-6D0BD4B1A65E}"/>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EAE5A094-3B5D-464A-B85D-465E8CFDE222}"/>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1119151" y="1987983"/>
            <a:ext cx="2651417" cy="399169"/>
          </a:xfrm>
        </p:spPr>
        <p:txBody>
          <a:bodyPr>
            <a:noAutofit/>
          </a:bodyPr>
          <a:lstStyle/>
          <a:p>
            <a:pPr marL="0" indent="0">
              <a:lnSpc>
                <a:spcPct val="110000"/>
              </a:lnSpc>
              <a:spcBef>
                <a:spcPts val="600"/>
              </a:spcBef>
              <a:buNone/>
            </a:pPr>
            <a:r>
              <a:rPr lang="fr-FR" sz="1900" b="1" dirty="0"/>
              <a:t>Plan d’inspection (A.8)</a:t>
            </a:r>
            <a:endParaRPr lang="fr-FR" sz="1900" dirty="0"/>
          </a:p>
        </p:txBody>
      </p:sp>
      <p:graphicFrame>
        <p:nvGraphicFramePr>
          <p:cNvPr id="38" name="Tableau 37">
            <a:extLst>
              <a:ext uri="{FF2B5EF4-FFF2-40B4-BE49-F238E27FC236}">
                <a16:creationId xmlns:a16="http://schemas.microsoft.com/office/drawing/2014/main" id="{541D3C8A-827B-4B0F-AA87-0C9F6B7A47E4}"/>
              </a:ext>
            </a:extLst>
          </p:cNvPr>
          <p:cNvGraphicFramePr>
            <a:graphicFrameLocks noGrp="1"/>
          </p:cNvGraphicFramePr>
          <p:nvPr>
            <p:extLst/>
          </p:nvPr>
        </p:nvGraphicFramePr>
        <p:xfrm>
          <a:off x="4728524" y="1441547"/>
          <a:ext cx="3914628" cy="1496805"/>
        </p:xfrm>
        <a:graphic>
          <a:graphicData uri="http://schemas.openxmlformats.org/drawingml/2006/table">
            <a:tbl>
              <a:tblPr>
                <a:tableStyleId>{5C22544A-7EE6-4342-B048-85BDC9FD1C3A}</a:tableStyleId>
              </a:tblPr>
              <a:tblGrid>
                <a:gridCol w="3914628">
                  <a:extLst>
                    <a:ext uri="{9D8B030D-6E8A-4147-A177-3AD203B41FA5}">
                      <a16:colId xmlns:a16="http://schemas.microsoft.com/office/drawing/2014/main" val="2075939604"/>
                    </a:ext>
                  </a:extLst>
                </a:gridCol>
              </a:tblGrid>
              <a:tr h="288000">
                <a:tc>
                  <a:txBody>
                    <a:bodyPr/>
                    <a:lstStyle/>
                    <a:p>
                      <a:pPr algn="l" fontAlgn="b"/>
                      <a:r>
                        <a:rPr lang="fr-FR" sz="1100" u="none" strike="noStrike" dirty="0">
                          <a:effectLst/>
                          <a:latin typeface="Arial Nova Cond Light" panose="020B0306020202020204" pitchFamily="34" charset="0"/>
                        </a:rPr>
                        <a:t>Actions minimales de surveillance à réaliser</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mpd="sng">
                      <a:noFill/>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5475966"/>
                  </a:ext>
                </a:extLst>
              </a:tr>
              <a:tr h="288000">
                <a:tc>
                  <a:txBody>
                    <a:bodyPr/>
                    <a:lstStyle/>
                    <a:p>
                      <a:pPr algn="l" fontAlgn="b"/>
                      <a:r>
                        <a:rPr lang="fr-FR" sz="1100" u="none" strike="noStrike" dirty="0">
                          <a:effectLst/>
                          <a:latin typeface="Arial Nova Cond Light" panose="020B0306020202020204" pitchFamily="34" charset="0"/>
                        </a:rPr>
                        <a:t>A faire avant VI, IP, RP, Examen complémentaire</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622834"/>
                  </a:ext>
                </a:extLst>
              </a:tr>
              <a:tr h="288000">
                <a:tc>
                  <a:txBody>
                    <a:bodyPr/>
                    <a:lstStyle/>
                    <a:p>
                      <a:pPr algn="l" fontAlgn="b"/>
                      <a:r>
                        <a:rPr lang="fr-FR" sz="1100" u="none" strike="noStrike" dirty="0">
                          <a:effectLst/>
                          <a:latin typeface="Arial Nova Cond Light" panose="020B0306020202020204" pitchFamily="34" charset="0"/>
                        </a:rPr>
                        <a:t>Applicable à la signature de l'exploitant</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546311"/>
                  </a:ext>
                </a:extLst>
              </a:tr>
              <a:tr h="288000">
                <a:tc>
                  <a:txBody>
                    <a:bodyPr/>
                    <a:lstStyle/>
                    <a:p>
                      <a:pPr algn="l" fontAlgn="b"/>
                      <a:r>
                        <a:rPr lang="fr-FR" sz="1100" u="none" strike="noStrike" dirty="0">
                          <a:effectLst/>
                          <a:latin typeface="Arial Nova Cond Light" panose="020B0306020202020204" pitchFamily="34" charset="0"/>
                        </a:rPr>
                        <a:t>si dérogation à la notice : approbation par OH avant VI, IP, RP, Exam complémentaire</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788477"/>
                  </a:ext>
                </a:extLst>
              </a:tr>
              <a:tr h="288000">
                <a:tc>
                  <a:txBody>
                    <a:bodyPr/>
                    <a:lstStyle/>
                    <a:p>
                      <a:pPr algn="l" fontAlgn="b"/>
                      <a:r>
                        <a:rPr lang="fr-FR" sz="1100" u="none" strike="noStrike" dirty="0">
                          <a:effectLst/>
                          <a:latin typeface="Arial Nova Cond Light" panose="020B0306020202020204" pitchFamily="34" charset="0"/>
                        </a:rPr>
                        <a:t>Sinon : approbation par OH lors de la prochaine RP</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ap="flat" cmpd="sng" algn="ctr">
                      <a:solidFill>
                        <a:srgbClr val="0087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3206919"/>
                  </a:ext>
                </a:extLst>
              </a:tr>
            </a:tbl>
          </a:graphicData>
        </a:graphic>
      </p:graphicFrame>
      <p:sp>
        <p:nvSpPr>
          <p:cNvPr id="41" name="Espace réservé du contenu 2">
            <a:extLst>
              <a:ext uri="{FF2B5EF4-FFF2-40B4-BE49-F238E27FC236}">
                <a16:creationId xmlns:a16="http://schemas.microsoft.com/office/drawing/2014/main" id="{AD77B017-CDA3-4FE2-92B8-2303F673C110}"/>
              </a:ext>
            </a:extLst>
          </p:cNvPr>
          <p:cNvSpPr txBox="1">
            <a:spLocks/>
          </p:cNvSpPr>
          <p:nvPr/>
        </p:nvSpPr>
        <p:spPr>
          <a:xfrm>
            <a:off x="1119153" y="3900303"/>
            <a:ext cx="2651417"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fr-FR" sz="1900" b="1" dirty="0">
                <a:solidFill>
                  <a:srgbClr val="31859C"/>
                </a:solidFill>
                <a:latin typeface="+mj-lt"/>
              </a:rPr>
              <a:t>PG46 (E.4.2)</a:t>
            </a:r>
          </a:p>
        </p:txBody>
      </p:sp>
      <p:graphicFrame>
        <p:nvGraphicFramePr>
          <p:cNvPr id="46" name="Tableau 45">
            <a:extLst>
              <a:ext uri="{FF2B5EF4-FFF2-40B4-BE49-F238E27FC236}">
                <a16:creationId xmlns:a16="http://schemas.microsoft.com/office/drawing/2014/main" id="{101BCC10-E03E-4726-857F-D8109B2A9055}"/>
              </a:ext>
            </a:extLst>
          </p:cNvPr>
          <p:cNvGraphicFramePr>
            <a:graphicFrameLocks noGrp="1"/>
          </p:cNvGraphicFramePr>
          <p:nvPr>
            <p:extLst/>
          </p:nvPr>
        </p:nvGraphicFramePr>
        <p:xfrm>
          <a:off x="4728525" y="3647140"/>
          <a:ext cx="2529919" cy="920805"/>
        </p:xfrm>
        <a:graphic>
          <a:graphicData uri="http://schemas.openxmlformats.org/drawingml/2006/table">
            <a:tbl>
              <a:tblPr>
                <a:tableStyleId>{5C22544A-7EE6-4342-B048-85BDC9FD1C3A}</a:tableStyleId>
              </a:tblPr>
              <a:tblGrid>
                <a:gridCol w="2529919">
                  <a:extLst>
                    <a:ext uri="{9D8B030D-6E8A-4147-A177-3AD203B41FA5}">
                      <a16:colId xmlns:a16="http://schemas.microsoft.com/office/drawing/2014/main" val="181753193"/>
                    </a:ext>
                  </a:extLst>
                </a:gridCol>
              </a:tblGrid>
              <a:tr h="288000">
                <a:tc>
                  <a:txBody>
                    <a:bodyPr/>
                    <a:lstStyle/>
                    <a:p>
                      <a:pPr algn="l" fontAlgn="b"/>
                      <a:r>
                        <a:rPr lang="fr-FR" sz="1100" dirty="0">
                          <a:latin typeface="Arial Nova Cond Light" panose="020B0306020202020204" pitchFamily="34" charset="0"/>
                        </a:rPr>
                        <a:t>Procédure intégrée au CTP</a:t>
                      </a:r>
                    </a:p>
                  </a:txBody>
                  <a:tcPr marL="9525" marR="9525" marT="9525" marB="0" anchor="ctr">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4281105783"/>
                  </a:ext>
                </a:extLst>
              </a:tr>
              <a:tr h="288000">
                <a:tc>
                  <a:txBody>
                    <a:bodyPr/>
                    <a:lstStyle/>
                    <a:p>
                      <a:pPr algn="l" fontAlgn="b"/>
                      <a:r>
                        <a:rPr lang="fr-FR" sz="1100" dirty="0">
                          <a:latin typeface="Arial Nova Cond Light" panose="020B0306020202020204" pitchFamily="34" charset="0"/>
                        </a:rPr>
                        <a:t>IP tous les 24 mois</a:t>
                      </a: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3426918654"/>
                  </a:ext>
                </a:extLst>
              </a:tr>
              <a:tr h="288000">
                <a:tc>
                  <a:txBody>
                    <a:bodyPr/>
                    <a:lstStyle/>
                    <a:p>
                      <a:pPr algn="l" fontAlgn="b"/>
                      <a:r>
                        <a:rPr lang="fr-FR" sz="1100" dirty="0">
                          <a:latin typeface="Arial Nova Cond Light" panose="020B0306020202020204" pitchFamily="34" charset="0"/>
                        </a:rPr>
                        <a:t>Dispenses : taux de fuite, contrôle étanchéité</a:t>
                      </a:r>
                    </a:p>
                  </a:txBody>
                  <a:tcPr marL="9525" marR="9525" marT="9525" marB="0" anchor="ctr">
                    <a:lnT w="12700" cap="flat" cmpd="sng" algn="ctr">
                      <a:solidFill>
                        <a:srgbClr val="0087CC"/>
                      </a:solidFill>
                      <a:prstDash val="solid"/>
                      <a:round/>
                      <a:headEnd type="none" w="med" len="med"/>
                      <a:tailEnd type="none" w="med" len="med"/>
                    </a:lnT>
                    <a:noFill/>
                  </a:tcPr>
                </a:tc>
                <a:extLst>
                  <a:ext uri="{0D108BD9-81ED-4DB2-BD59-A6C34878D82A}">
                    <a16:rowId xmlns:a16="http://schemas.microsoft.com/office/drawing/2014/main" val="1398815919"/>
                  </a:ext>
                </a:extLst>
              </a:tr>
            </a:tbl>
          </a:graphicData>
        </a:graphic>
      </p:graphicFrame>
      <p:cxnSp>
        <p:nvCxnSpPr>
          <p:cNvPr id="49" name="Connecteur droit 48">
            <a:extLst>
              <a:ext uri="{FF2B5EF4-FFF2-40B4-BE49-F238E27FC236}">
                <a16:creationId xmlns:a16="http://schemas.microsoft.com/office/drawing/2014/main" id="{06EE987A-9D49-4AD6-BA67-F99B46C638E5}"/>
              </a:ext>
            </a:extLst>
          </p:cNvPr>
          <p:cNvCxnSpPr/>
          <p:nvPr/>
        </p:nvCxnSpPr>
        <p:spPr>
          <a:xfrm flipV="1">
            <a:off x="3587928" y="1648390"/>
            <a:ext cx="984069" cy="574357"/>
          </a:xfrm>
          <a:prstGeom prst="line">
            <a:avLst/>
          </a:prstGeom>
          <a:ln>
            <a:solidFill>
              <a:srgbClr val="FBBA00"/>
            </a:solidFill>
          </a:ln>
        </p:spPr>
        <p:style>
          <a:lnRef idx="1">
            <a:schemeClr val="accent2"/>
          </a:lnRef>
          <a:fillRef idx="0">
            <a:schemeClr val="accent2"/>
          </a:fillRef>
          <a:effectRef idx="0">
            <a:schemeClr val="accent2"/>
          </a:effectRef>
          <a:fontRef idx="minor">
            <a:schemeClr val="tx1"/>
          </a:fontRef>
        </p:style>
      </p:cxnSp>
      <p:cxnSp>
        <p:nvCxnSpPr>
          <p:cNvPr id="50" name="Connecteur droit 49">
            <a:extLst>
              <a:ext uri="{FF2B5EF4-FFF2-40B4-BE49-F238E27FC236}">
                <a16:creationId xmlns:a16="http://schemas.microsoft.com/office/drawing/2014/main" id="{46A107D9-C94C-4C04-9E3D-0401C398EC6C}"/>
              </a:ext>
            </a:extLst>
          </p:cNvPr>
          <p:cNvCxnSpPr>
            <a:cxnSpLocks/>
          </p:cNvCxnSpPr>
          <p:nvPr/>
        </p:nvCxnSpPr>
        <p:spPr>
          <a:xfrm flipV="1">
            <a:off x="3587928" y="1952866"/>
            <a:ext cx="984069" cy="269882"/>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8A3C014-7F91-4DE0-92B4-40FD5FA7B34A}"/>
              </a:ext>
            </a:extLst>
          </p:cNvPr>
          <p:cNvCxnSpPr>
            <a:cxnSpLocks/>
          </p:cNvCxnSpPr>
          <p:nvPr/>
        </p:nvCxnSpPr>
        <p:spPr>
          <a:xfrm>
            <a:off x="3587928" y="2222747"/>
            <a:ext cx="984069" cy="0"/>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13F5F875-8EF1-4D9C-8D2B-6B255CE5DB9D}"/>
              </a:ext>
            </a:extLst>
          </p:cNvPr>
          <p:cNvCxnSpPr/>
          <p:nvPr/>
        </p:nvCxnSpPr>
        <p:spPr>
          <a:xfrm flipH="1" flipV="1">
            <a:off x="3587928" y="2222747"/>
            <a:ext cx="984069" cy="234314"/>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3F3B046C-FE81-4D97-8FF9-4CE45E64D84C}"/>
              </a:ext>
            </a:extLst>
          </p:cNvPr>
          <p:cNvCxnSpPr/>
          <p:nvPr/>
        </p:nvCxnSpPr>
        <p:spPr>
          <a:xfrm flipH="1" flipV="1">
            <a:off x="3587928" y="2222747"/>
            <a:ext cx="984069" cy="539114"/>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23790E9D-64F8-4C91-88B2-CD233703127E}"/>
              </a:ext>
            </a:extLst>
          </p:cNvPr>
          <p:cNvCxnSpPr>
            <a:cxnSpLocks/>
          </p:cNvCxnSpPr>
          <p:nvPr/>
        </p:nvCxnSpPr>
        <p:spPr>
          <a:xfrm flipH="1">
            <a:off x="2999509" y="4099888"/>
            <a:ext cx="1572493" cy="0"/>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0EC0A2E7-2AD8-4BCF-A599-E2AF674C2F4E}"/>
              </a:ext>
            </a:extLst>
          </p:cNvPr>
          <p:cNvCxnSpPr>
            <a:cxnSpLocks/>
          </p:cNvCxnSpPr>
          <p:nvPr/>
        </p:nvCxnSpPr>
        <p:spPr>
          <a:xfrm flipH="1">
            <a:off x="2999509" y="3812769"/>
            <a:ext cx="1572494" cy="287119"/>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D11A64AB-6179-4A6A-A099-514B006FAF70}"/>
              </a:ext>
            </a:extLst>
          </p:cNvPr>
          <p:cNvCxnSpPr>
            <a:cxnSpLocks/>
          </p:cNvCxnSpPr>
          <p:nvPr/>
        </p:nvCxnSpPr>
        <p:spPr>
          <a:xfrm flipH="1" flipV="1">
            <a:off x="2999509" y="4099888"/>
            <a:ext cx="1572494" cy="287118"/>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720329" y="915786"/>
            <a:ext cx="8016391" cy="430887"/>
            <a:chOff x="718307" y="3588034"/>
            <a:chExt cx="8016391" cy="430887"/>
          </a:xfrm>
        </p:grpSpPr>
        <p:grpSp>
          <p:nvGrpSpPr>
            <p:cNvPr id="33" name="Groupe 32">
              <a:extLst>
                <a:ext uri="{FF2B5EF4-FFF2-40B4-BE49-F238E27FC236}">
                  <a16:creationId xmlns:a16="http://schemas.microsoft.com/office/drawing/2014/main" id="{86EB95B7-79EA-482D-B49A-01B3D7ED98F4}"/>
                </a:ext>
              </a:extLst>
            </p:cNvPr>
            <p:cNvGrpSpPr/>
            <p:nvPr/>
          </p:nvGrpSpPr>
          <p:grpSpPr>
            <a:xfrm>
              <a:off x="718307" y="3819629"/>
              <a:ext cx="260760" cy="61200"/>
              <a:chOff x="1121356" y="1753980"/>
              <a:chExt cx="260760" cy="61200"/>
            </a:xfrm>
          </p:grpSpPr>
          <p:sp>
            <p:nvSpPr>
              <p:cNvPr id="34" name="Ellipse 33">
                <a:extLst>
                  <a:ext uri="{FF2B5EF4-FFF2-40B4-BE49-F238E27FC236}">
                    <a16:creationId xmlns:a16="http://schemas.microsoft.com/office/drawing/2014/main" id="{A7238DA7-6531-4025-A9A1-DAE9FCC81498}"/>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D3BF0FC1-7BEA-4916-8F83-BD3D32220786}"/>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9F322EF6-1B05-48A7-AB3E-681007E4BEB8}"/>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Espace réservé du contenu 2">
              <a:extLst>
                <a:ext uri="{FF2B5EF4-FFF2-40B4-BE49-F238E27FC236}">
                  <a16:creationId xmlns:a16="http://schemas.microsoft.com/office/drawing/2014/main" id="{4D15B060-78A4-4E5F-8410-E179B1D78B9C}"/>
                </a:ext>
              </a:extLst>
            </p:cNvPr>
            <p:cNvSpPr txBox="1">
              <a:spLocks/>
            </p:cNvSpPr>
            <p:nvPr/>
          </p:nvSpPr>
          <p:spPr>
            <a:xfrm>
              <a:off x="1119154" y="3607570"/>
              <a:ext cx="3052252"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fr-FR" sz="1900" b="1" dirty="0">
                  <a:solidFill>
                    <a:srgbClr val="31859C"/>
                  </a:solidFill>
                  <a:latin typeface="+mj-lt"/>
                </a:rPr>
                <a:t>Mode de dégradation (A.9)</a:t>
              </a:r>
            </a:p>
          </p:txBody>
        </p:sp>
        <p:sp>
          <p:nvSpPr>
            <p:cNvPr id="47" name="ZoneTexte 46">
              <a:extLst>
                <a:ext uri="{FF2B5EF4-FFF2-40B4-BE49-F238E27FC236}">
                  <a16:creationId xmlns:a16="http://schemas.microsoft.com/office/drawing/2014/main" id="{ED3CE4F8-9CB0-4A4D-80D4-C751CD42F010}"/>
                </a:ext>
              </a:extLst>
            </p:cNvPr>
            <p:cNvSpPr txBox="1"/>
            <p:nvPr/>
          </p:nvSpPr>
          <p:spPr>
            <a:xfrm>
              <a:off x="4658858" y="3588034"/>
              <a:ext cx="4075840" cy="430887"/>
            </a:xfrm>
            <a:prstGeom prst="rect">
              <a:avLst/>
            </a:prstGeom>
            <a:noFill/>
          </p:spPr>
          <p:txBody>
            <a:bodyPr wrap="square">
              <a:spAutoFit/>
            </a:bodyPr>
            <a:lstStyle/>
            <a:p>
              <a:r>
                <a:rPr lang="fr-FR" sz="1100" b="0" i="0" u="none" strike="noStrike" dirty="0">
                  <a:solidFill>
                    <a:srgbClr val="000000"/>
                  </a:solidFill>
                  <a:effectLst/>
                  <a:latin typeface="Arial Nova Cond Light" panose="020B0306020202020204" pitchFamily="34" charset="0"/>
                </a:rPr>
                <a:t>Permet de lister les modes de dégradation génériques qui ont permis de définir les actions de surveillance du CTP. Et ceci pour la rédaction du PI</a:t>
              </a:r>
              <a:r>
                <a:rPr lang="fr-FR" sz="1100" dirty="0">
                  <a:latin typeface="Arial Nova Cond Light" panose="020B0306020202020204" pitchFamily="34" charset="0"/>
                </a:rPr>
                <a:t> </a:t>
              </a:r>
            </a:p>
          </p:txBody>
        </p:sp>
        <p:cxnSp>
          <p:nvCxnSpPr>
            <p:cNvPr id="57" name="Connecteur droit 56">
              <a:extLst>
                <a:ext uri="{FF2B5EF4-FFF2-40B4-BE49-F238E27FC236}">
                  <a16:creationId xmlns:a16="http://schemas.microsoft.com/office/drawing/2014/main" id="{94E922FC-9B54-4F28-9FAD-E3AC63F215DD}"/>
                </a:ext>
              </a:extLst>
            </p:cNvPr>
            <p:cNvCxnSpPr>
              <a:cxnSpLocks/>
            </p:cNvCxnSpPr>
            <p:nvPr/>
          </p:nvCxnSpPr>
          <p:spPr>
            <a:xfrm flipH="1">
              <a:off x="3662505" y="3819629"/>
              <a:ext cx="900787" cy="0"/>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grpSp>
      <p:grpSp>
        <p:nvGrpSpPr>
          <p:cNvPr id="6" name="Groupe 5"/>
          <p:cNvGrpSpPr/>
          <p:nvPr/>
        </p:nvGrpSpPr>
        <p:grpSpPr>
          <a:xfrm>
            <a:off x="718304" y="3079813"/>
            <a:ext cx="8512551" cy="399169"/>
            <a:chOff x="718307" y="4377361"/>
            <a:chExt cx="8512551" cy="399169"/>
          </a:xfrm>
        </p:grpSpPr>
        <p:sp>
          <p:nvSpPr>
            <p:cNvPr id="39" name="Espace réservé du contenu 2">
              <a:extLst>
                <a:ext uri="{FF2B5EF4-FFF2-40B4-BE49-F238E27FC236}">
                  <a16:creationId xmlns:a16="http://schemas.microsoft.com/office/drawing/2014/main" id="{599D4A52-FB80-4316-82AD-9AB53B79A22C}"/>
                </a:ext>
              </a:extLst>
            </p:cNvPr>
            <p:cNvSpPr txBox="1">
              <a:spLocks/>
            </p:cNvSpPr>
            <p:nvPr/>
          </p:nvSpPr>
          <p:spPr>
            <a:xfrm>
              <a:off x="1119154" y="4377361"/>
              <a:ext cx="2651417"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fr-FR" sz="1900" b="1" dirty="0">
                  <a:solidFill>
                    <a:srgbClr val="31859C"/>
                  </a:solidFill>
                  <a:latin typeface="+mj-lt"/>
                </a:rPr>
                <a:t>Gestion du REX (A.10)</a:t>
              </a:r>
            </a:p>
          </p:txBody>
        </p:sp>
        <p:grpSp>
          <p:nvGrpSpPr>
            <p:cNvPr id="42" name="Groupe 41">
              <a:extLst>
                <a:ext uri="{FF2B5EF4-FFF2-40B4-BE49-F238E27FC236}">
                  <a16:creationId xmlns:a16="http://schemas.microsoft.com/office/drawing/2014/main" id="{D5725F47-D764-4A09-B484-50E89F27C43B}"/>
                </a:ext>
              </a:extLst>
            </p:cNvPr>
            <p:cNvGrpSpPr/>
            <p:nvPr/>
          </p:nvGrpSpPr>
          <p:grpSpPr>
            <a:xfrm>
              <a:off x="718307" y="4550126"/>
              <a:ext cx="260760" cy="61200"/>
              <a:chOff x="1121356" y="1753980"/>
              <a:chExt cx="260760" cy="61200"/>
            </a:xfrm>
          </p:grpSpPr>
          <p:sp>
            <p:nvSpPr>
              <p:cNvPr id="43" name="Ellipse 42">
                <a:extLst>
                  <a:ext uri="{FF2B5EF4-FFF2-40B4-BE49-F238E27FC236}">
                    <a16:creationId xmlns:a16="http://schemas.microsoft.com/office/drawing/2014/main" id="{3C6ED7B3-5E80-4EEE-BE11-C9D728BD9E66}"/>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CDD2B00E-06D6-4005-9593-DF30F93B8264}"/>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6415044B-3E74-4B72-B3CE-9E7A39048890}"/>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8" name="ZoneTexte 47">
              <a:extLst>
                <a:ext uri="{FF2B5EF4-FFF2-40B4-BE49-F238E27FC236}">
                  <a16:creationId xmlns:a16="http://schemas.microsoft.com/office/drawing/2014/main" id="{6920FBD5-554F-4708-A889-EBD2CBC9F0BF}"/>
                </a:ext>
              </a:extLst>
            </p:cNvPr>
            <p:cNvSpPr txBox="1"/>
            <p:nvPr/>
          </p:nvSpPr>
          <p:spPr>
            <a:xfrm>
              <a:off x="4658858" y="4435391"/>
              <a:ext cx="4572000" cy="261610"/>
            </a:xfrm>
            <a:prstGeom prst="rect">
              <a:avLst/>
            </a:prstGeom>
            <a:noFill/>
          </p:spPr>
          <p:txBody>
            <a:bodyPr wrap="square">
              <a:spAutoFit/>
            </a:bodyPr>
            <a:lstStyle/>
            <a:p>
              <a:r>
                <a:rPr lang="fr-FR" sz="1100" dirty="0">
                  <a:latin typeface="Arial Nova Cond Light" panose="020B0306020202020204" pitchFamily="34" charset="0"/>
                </a:rPr>
                <a:t>Remontée d’informations une fois tous les deux ans par les exploitants </a:t>
              </a:r>
            </a:p>
          </p:txBody>
        </p:sp>
        <p:cxnSp>
          <p:nvCxnSpPr>
            <p:cNvPr id="58" name="Connecteur droit 57">
              <a:extLst>
                <a:ext uri="{FF2B5EF4-FFF2-40B4-BE49-F238E27FC236}">
                  <a16:creationId xmlns:a16="http://schemas.microsoft.com/office/drawing/2014/main" id="{DA221FB1-69CF-4029-85B7-0D606BC43A80}"/>
                </a:ext>
              </a:extLst>
            </p:cNvPr>
            <p:cNvCxnSpPr>
              <a:cxnSpLocks/>
              <a:endCxn id="39" idx="3"/>
            </p:cNvCxnSpPr>
            <p:nvPr/>
          </p:nvCxnSpPr>
          <p:spPr>
            <a:xfrm flipH="1" flipV="1">
              <a:off x="3770571" y="4576946"/>
              <a:ext cx="890312" cy="0"/>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grpSp>
      <p:sp>
        <p:nvSpPr>
          <p:cNvPr id="7" name="Forme libre : forme 6">
            <a:extLst>
              <a:ext uri="{FF2B5EF4-FFF2-40B4-BE49-F238E27FC236}">
                <a16:creationId xmlns:a16="http://schemas.microsoft.com/office/drawing/2014/main" id="{0CD996E9-6FC3-4E3D-BD15-F9E0B75B4F32}"/>
              </a:ext>
            </a:extLst>
          </p:cNvPr>
          <p:cNvSpPr/>
          <p:nvPr/>
        </p:nvSpPr>
        <p:spPr>
          <a:xfrm>
            <a:off x="2865770" y="135737"/>
            <a:ext cx="2586038" cy="678657"/>
          </a:xfrm>
          <a:custGeom>
            <a:avLst/>
            <a:gdLst>
              <a:gd name="connsiteX0" fmla="*/ 0 w 2586038"/>
              <a:gd name="connsiteY0" fmla="*/ 0 h 678657"/>
              <a:gd name="connsiteX1" fmla="*/ 0 w 2586038"/>
              <a:gd name="connsiteY1" fmla="*/ 678657 h 678657"/>
              <a:gd name="connsiteX2" fmla="*/ 2586038 w 2586038"/>
              <a:gd name="connsiteY2" fmla="*/ 678657 h 678657"/>
            </a:gdLst>
            <a:ahLst/>
            <a:cxnLst>
              <a:cxn ang="0">
                <a:pos x="connsiteX0" y="connsiteY0"/>
              </a:cxn>
              <a:cxn ang="0">
                <a:pos x="connsiteX1" y="connsiteY1"/>
              </a:cxn>
              <a:cxn ang="0">
                <a:pos x="connsiteX2" y="connsiteY2"/>
              </a:cxn>
            </a:cxnLst>
            <a:rect l="l" t="t" r="r" b="b"/>
            <a:pathLst>
              <a:path w="2586038" h="678657">
                <a:moveTo>
                  <a:pt x="0" y="0"/>
                </a:moveTo>
                <a:lnTo>
                  <a:pt x="0" y="678657"/>
                </a:lnTo>
                <a:lnTo>
                  <a:pt x="2586038" y="678657"/>
                </a:lnTo>
              </a:path>
            </a:pathLst>
          </a:custGeom>
          <a:noFill/>
          <a:ln>
            <a:solidFill>
              <a:srgbClr val="AE8D7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673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421" y="18805"/>
            <a:ext cx="8797158" cy="737826"/>
          </a:xfrm>
        </p:spPr>
        <p:txBody>
          <a:bodyPr>
            <a:noAutofit/>
          </a:bodyPr>
          <a:lstStyle/>
          <a:p>
            <a:r>
              <a:rPr lang="fr-FR" sz="1600" u="sng" dirty="0"/>
              <a:t>Avant propos :</a:t>
            </a:r>
            <a:r>
              <a:rPr lang="fr-FR" sz="1600" dirty="0"/>
              <a:t> Philosophie</a:t>
            </a:r>
            <a:br>
              <a:rPr lang="fr-FR" sz="1600" dirty="0"/>
            </a:br>
            <a:r>
              <a:rPr lang="fr-FR" sz="1600" dirty="0"/>
              <a:t>Suivi en service des équipements sous pression</a:t>
            </a:r>
          </a:p>
        </p:txBody>
      </p:sp>
      <p:sp>
        <p:nvSpPr>
          <p:cNvPr id="7" name="Espace réservé du contenu 2"/>
          <p:cNvSpPr txBox="1">
            <a:spLocks/>
          </p:cNvSpPr>
          <p:nvPr/>
        </p:nvSpPr>
        <p:spPr>
          <a:xfrm rot="16200000">
            <a:off x="3565109" y="2266827"/>
            <a:ext cx="1811490" cy="500939"/>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000" b="1" dirty="0"/>
              <a:t>Le 1</a:t>
            </a:r>
            <a:r>
              <a:rPr lang="fr-FR" sz="1000" b="1" baseline="30000" dirty="0"/>
              <a:t>er</a:t>
            </a:r>
            <a:r>
              <a:rPr lang="fr-FR" sz="1000" b="1" dirty="0"/>
              <a:t> janvier 2018 et au fur et à mesure que les CTP sont approuvés</a:t>
            </a:r>
            <a:r>
              <a:rPr lang="fr-FR" sz="1000" b="1" dirty="0">
                <a:solidFill>
                  <a:schemeClr val="bg1"/>
                </a:solidFill>
              </a:rPr>
              <a:t>€</a:t>
            </a:r>
          </a:p>
        </p:txBody>
      </p:sp>
      <p:sp>
        <p:nvSpPr>
          <p:cNvPr id="23" name="ZoneTexte 22"/>
          <p:cNvSpPr txBox="1"/>
          <p:nvPr/>
        </p:nvSpPr>
        <p:spPr>
          <a:xfrm>
            <a:off x="1850570" y="4769179"/>
            <a:ext cx="4920343" cy="276999"/>
          </a:xfrm>
          <a:prstGeom prst="rect">
            <a:avLst/>
          </a:prstGeom>
          <a:noFill/>
        </p:spPr>
        <p:txBody>
          <a:bodyPr wrap="square" rtlCol="0">
            <a:spAutoFit/>
          </a:bodyPr>
          <a:lstStyle/>
          <a:p>
            <a:pPr marL="0" lvl="2" algn="ctr"/>
            <a:r>
              <a:rPr lang="fr-FR" altLang="fr-FR" sz="1200" dirty="0">
                <a:solidFill>
                  <a:srgbClr val="FF0000"/>
                </a:solidFill>
                <a:sym typeface="Wingdings" panose="05000000000000000000" pitchFamily="2" charset="2"/>
              </a:rPr>
              <a:t>Encadré en rouge, le cas des systèmes frigorifiques sous pression</a:t>
            </a:r>
            <a:r>
              <a:rPr lang="fr-FR" altLang="fr-FR" sz="1200" dirty="0">
                <a:solidFill>
                  <a:schemeClr val="bg1"/>
                </a:solidFill>
                <a:sym typeface="Wingdings" panose="05000000000000000000" pitchFamily="2" charset="2"/>
              </a:rPr>
              <a:t> pression.</a:t>
            </a:r>
            <a:endParaRPr lang="fr-FR" sz="1200" dirty="0">
              <a:solidFill>
                <a:schemeClr val="bg1"/>
              </a:solidFill>
            </a:endParaRPr>
          </a:p>
        </p:txBody>
      </p:sp>
      <p:sp>
        <p:nvSpPr>
          <p:cNvPr id="24" name="ZoneTexte 23"/>
          <p:cNvSpPr txBox="1"/>
          <p:nvPr/>
        </p:nvSpPr>
        <p:spPr>
          <a:xfrm>
            <a:off x="1181580" y="4720251"/>
            <a:ext cx="1169998" cy="378117"/>
          </a:xfrm>
          <a:prstGeom prst="rect">
            <a:avLst/>
          </a:prstGeom>
          <a:noFill/>
        </p:spPr>
        <p:txBody>
          <a:bodyPr wrap="square" rtlCol="0">
            <a:spAutoFit/>
          </a:bodyPr>
          <a:lstStyle/>
          <a:p>
            <a:pPr marL="0" lvl="2" algn="ctr">
              <a:lnSpc>
                <a:spcPct val="150000"/>
              </a:lnSpc>
            </a:pPr>
            <a:r>
              <a:rPr lang="fr-FR" sz="1238" dirty="0">
                <a:solidFill>
                  <a:schemeClr val="bg1"/>
                </a:solidFill>
              </a:rPr>
              <a:t>CONCLUSION</a:t>
            </a:r>
          </a:p>
        </p:txBody>
      </p:sp>
      <p:cxnSp>
        <p:nvCxnSpPr>
          <p:cNvPr id="11" name="Connecteur droit 10"/>
          <p:cNvCxnSpPr/>
          <p:nvPr/>
        </p:nvCxnSpPr>
        <p:spPr>
          <a:xfrm>
            <a:off x="4383432" y="899985"/>
            <a:ext cx="0" cy="3699243"/>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309004" y="845115"/>
            <a:ext cx="3796337" cy="369332"/>
          </a:xfrm>
          <a:prstGeom prst="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a:t>Arrêté du 15 mars 2000</a:t>
            </a:r>
          </a:p>
        </p:txBody>
      </p:sp>
      <p:sp>
        <p:nvSpPr>
          <p:cNvPr id="18" name="ZoneTexte 17"/>
          <p:cNvSpPr txBox="1"/>
          <p:nvPr/>
        </p:nvSpPr>
        <p:spPr>
          <a:xfrm>
            <a:off x="280625" y="3703762"/>
            <a:ext cx="3853093"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dirty="0"/>
              <a:t>Equipements sous pression</a:t>
            </a:r>
          </a:p>
        </p:txBody>
      </p:sp>
      <p:sp>
        <p:nvSpPr>
          <p:cNvPr id="15" name="Flèche vers le bas 14"/>
          <p:cNvSpPr/>
          <p:nvPr/>
        </p:nvSpPr>
        <p:spPr>
          <a:xfrm>
            <a:off x="952237" y="1261827"/>
            <a:ext cx="229343" cy="23894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e bas 19"/>
          <p:cNvSpPr/>
          <p:nvPr/>
        </p:nvSpPr>
        <p:spPr>
          <a:xfrm>
            <a:off x="2844099" y="1249764"/>
            <a:ext cx="229343" cy="604264"/>
          </a:xfrm>
          <a:prstGeom prst="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694784" y="1280206"/>
            <a:ext cx="1491418" cy="338554"/>
          </a:xfrm>
          <a:prstGeom prst="rect">
            <a:avLst/>
          </a:prstGeom>
        </p:spPr>
        <p:txBody>
          <a:bodyPr wrap="square">
            <a:spAutoFit/>
          </a:bodyPr>
          <a:lstStyle/>
          <a:p>
            <a:pPr algn="ctr"/>
            <a:r>
              <a:rPr lang="fr-FR" sz="800" dirty="0">
                <a:latin typeface="+mj-lt"/>
              </a:rPr>
              <a:t>Si le texte a besoin</a:t>
            </a:r>
          </a:p>
          <a:p>
            <a:pPr algn="ctr"/>
            <a:r>
              <a:rPr lang="fr-FR" sz="800" dirty="0">
                <a:latin typeface="+mj-lt"/>
              </a:rPr>
              <a:t>d’être aménagé</a:t>
            </a:r>
          </a:p>
        </p:txBody>
      </p:sp>
      <p:sp>
        <p:nvSpPr>
          <p:cNvPr id="25" name="ZoneTexte 24"/>
          <p:cNvSpPr txBox="1"/>
          <p:nvPr/>
        </p:nvSpPr>
        <p:spPr>
          <a:xfrm>
            <a:off x="2046787" y="1896921"/>
            <a:ext cx="1929699" cy="800219"/>
          </a:xfrm>
          <a:prstGeom prst="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dirty="0"/>
              <a:t>Cahier Technique professionnel</a:t>
            </a:r>
          </a:p>
          <a:p>
            <a:pPr algn="ctr"/>
            <a:r>
              <a:rPr lang="fr-FR" sz="1000" dirty="0"/>
              <a:t>(reconnu par l’administration)</a:t>
            </a:r>
          </a:p>
        </p:txBody>
      </p:sp>
      <p:sp>
        <p:nvSpPr>
          <p:cNvPr id="26" name="Flèche vers le bas 25"/>
          <p:cNvSpPr/>
          <p:nvPr/>
        </p:nvSpPr>
        <p:spPr>
          <a:xfrm>
            <a:off x="2844099" y="2749607"/>
            <a:ext cx="229343" cy="901690"/>
          </a:xfrm>
          <a:prstGeom prst="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4735961" y="845115"/>
            <a:ext cx="3796337" cy="369332"/>
          </a:xfrm>
          <a:prstGeom prst="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a:t>Arrêté du 20 novembre 2017</a:t>
            </a:r>
          </a:p>
        </p:txBody>
      </p:sp>
      <p:sp>
        <p:nvSpPr>
          <p:cNvPr id="28" name="ZoneTexte 27"/>
          <p:cNvSpPr txBox="1"/>
          <p:nvPr/>
        </p:nvSpPr>
        <p:spPr>
          <a:xfrm>
            <a:off x="4752543" y="3703762"/>
            <a:ext cx="3853093"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dirty="0"/>
              <a:t>Equipements sous pression</a:t>
            </a:r>
          </a:p>
        </p:txBody>
      </p:sp>
      <p:sp>
        <p:nvSpPr>
          <p:cNvPr id="29" name="Flèche vers le bas 28"/>
          <p:cNvSpPr/>
          <p:nvPr/>
        </p:nvSpPr>
        <p:spPr>
          <a:xfrm>
            <a:off x="5286476" y="1240679"/>
            <a:ext cx="229343" cy="24368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ZoneTexte 30"/>
          <p:cNvSpPr txBox="1"/>
          <p:nvPr/>
        </p:nvSpPr>
        <p:spPr>
          <a:xfrm>
            <a:off x="5868266" y="3117795"/>
            <a:ext cx="2737370" cy="369332"/>
          </a:xfrm>
          <a:prstGeom prst="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dirty="0"/>
              <a:t>Plan d’inspection</a:t>
            </a:r>
          </a:p>
        </p:txBody>
      </p:sp>
      <p:sp>
        <p:nvSpPr>
          <p:cNvPr id="32" name="Flèche vers le bas 31"/>
          <p:cNvSpPr/>
          <p:nvPr/>
        </p:nvSpPr>
        <p:spPr>
          <a:xfrm>
            <a:off x="6969073" y="3513360"/>
            <a:ext cx="229343" cy="190401"/>
          </a:xfrm>
          <a:prstGeom prst="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ZoneTexte 32"/>
          <p:cNvSpPr txBox="1"/>
          <p:nvPr/>
        </p:nvSpPr>
        <p:spPr>
          <a:xfrm>
            <a:off x="5868266" y="1458078"/>
            <a:ext cx="2737370" cy="584775"/>
          </a:xfrm>
          <a:prstGeom prst="rect">
            <a:avLst/>
          </a:prstGeom>
          <a:solidFill>
            <a:schemeClr val="accent3">
              <a:lumMod val="20000"/>
              <a:lumOff val="8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000" dirty="0"/>
              <a:t>Guide des guides</a:t>
            </a:r>
          </a:p>
          <a:p>
            <a:pPr algn="ctr"/>
            <a:r>
              <a:rPr lang="fr-FR" sz="1000" dirty="0"/>
              <a:t>GGPI 2019-01</a:t>
            </a:r>
          </a:p>
          <a:p>
            <a:pPr algn="ctr"/>
            <a:r>
              <a:rPr lang="fr-FR" sz="600" dirty="0"/>
              <a:t>(harmoniser les cas particuliers)</a:t>
            </a:r>
          </a:p>
          <a:p>
            <a:pPr algn="ctr"/>
            <a:r>
              <a:rPr lang="fr-FR" sz="600" dirty="0"/>
              <a:t>Article R. 557-14-4 du code de l’environnement</a:t>
            </a:r>
          </a:p>
        </p:txBody>
      </p:sp>
      <p:sp>
        <p:nvSpPr>
          <p:cNvPr id="34" name="ZoneTexte 33"/>
          <p:cNvSpPr txBox="1"/>
          <p:nvPr/>
        </p:nvSpPr>
        <p:spPr>
          <a:xfrm>
            <a:off x="7198416" y="2204049"/>
            <a:ext cx="1407371" cy="707886"/>
          </a:xfrm>
          <a:prstGeom prst="rect">
            <a:avLst/>
          </a:prstGeom>
          <a:solidFill>
            <a:schemeClr val="accent3">
              <a:lumMod val="20000"/>
              <a:lumOff val="8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000" dirty="0"/>
              <a:t>Cahier Technique professionnel</a:t>
            </a:r>
          </a:p>
          <a:p>
            <a:pPr algn="ctr"/>
            <a:r>
              <a:rPr lang="fr-FR" sz="1000" dirty="0"/>
              <a:t>(approuvé par l’administration)</a:t>
            </a:r>
          </a:p>
        </p:txBody>
      </p:sp>
      <p:sp>
        <p:nvSpPr>
          <p:cNvPr id="35" name="ZoneTexte 34"/>
          <p:cNvSpPr txBox="1"/>
          <p:nvPr/>
        </p:nvSpPr>
        <p:spPr>
          <a:xfrm>
            <a:off x="5775584" y="2216220"/>
            <a:ext cx="1308160" cy="707886"/>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000" dirty="0"/>
              <a:t>Guide professionnel</a:t>
            </a:r>
          </a:p>
          <a:p>
            <a:pPr algn="ctr"/>
            <a:endParaRPr lang="fr-FR" sz="1000" dirty="0"/>
          </a:p>
          <a:p>
            <a:pPr algn="ctr"/>
            <a:endParaRPr lang="fr-FR" sz="1000" dirty="0"/>
          </a:p>
          <a:p>
            <a:pPr algn="ctr"/>
            <a:endParaRPr lang="fr-FR" sz="1000" dirty="0"/>
          </a:p>
        </p:txBody>
      </p:sp>
      <p:sp>
        <p:nvSpPr>
          <p:cNvPr id="36" name="Flèche vers le bas 35"/>
          <p:cNvSpPr/>
          <p:nvPr/>
        </p:nvSpPr>
        <p:spPr>
          <a:xfrm>
            <a:off x="7787429" y="2927393"/>
            <a:ext cx="229343" cy="190401"/>
          </a:xfrm>
          <a:prstGeom prst="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Flèche vers le bas 36"/>
          <p:cNvSpPr/>
          <p:nvPr/>
        </p:nvSpPr>
        <p:spPr>
          <a:xfrm>
            <a:off x="6377299" y="2915279"/>
            <a:ext cx="229343" cy="1904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Flèche vers le bas 37"/>
          <p:cNvSpPr/>
          <p:nvPr/>
        </p:nvSpPr>
        <p:spPr>
          <a:xfrm>
            <a:off x="7787429" y="2038310"/>
            <a:ext cx="229343" cy="190401"/>
          </a:xfrm>
          <a:prstGeom prst="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Flèche vers le bas 38"/>
          <p:cNvSpPr/>
          <p:nvPr/>
        </p:nvSpPr>
        <p:spPr>
          <a:xfrm>
            <a:off x="6377299" y="2026196"/>
            <a:ext cx="229343" cy="1904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Flèche vers le bas 29"/>
          <p:cNvSpPr/>
          <p:nvPr/>
        </p:nvSpPr>
        <p:spPr>
          <a:xfrm>
            <a:off x="7063666" y="1233861"/>
            <a:ext cx="229343" cy="190532"/>
          </a:xfrm>
          <a:prstGeom prst="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734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39</a:t>
            </a:fld>
            <a:endParaRPr lang="fr-FR"/>
          </a:p>
        </p:txBody>
      </p:sp>
      <p:sp>
        <p:nvSpPr>
          <p:cNvPr id="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4794" y="25941"/>
            <a:ext cx="4755866" cy="399169"/>
          </a:xfrm>
        </p:spPr>
        <p:txBody>
          <a:bodyPr>
            <a:noAutofit/>
          </a:bodyPr>
          <a:lstStyle/>
          <a:p>
            <a:pPr marL="0" indent="0">
              <a:lnSpc>
                <a:spcPct val="110000"/>
              </a:lnSpc>
              <a:spcBef>
                <a:spcPts val="600"/>
              </a:spcBef>
              <a:buNone/>
            </a:pPr>
            <a:r>
              <a:rPr lang="fr-FR" sz="1900" b="1" u="sng" dirty="0"/>
              <a:t>Modes de dégradation (A.9)</a:t>
            </a:r>
          </a:p>
        </p:txBody>
      </p:sp>
      <p:pic>
        <p:nvPicPr>
          <p:cNvPr id="6" name="Image 5"/>
          <p:cNvPicPr>
            <a:picLocks noChangeAspect="1"/>
          </p:cNvPicPr>
          <p:nvPr/>
        </p:nvPicPr>
        <p:blipFill>
          <a:blip r:embed="rId2"/>
          <a:stretch>
            <a:fillRect/>
          </a:stretch>
        </p:blipFill>
        <p:spPr>
          <a:xfrm>
            <a:off x="3867150" y="-4539"/>
            <a:ext cx="3695700" cy="542925"/>
          </a:xfrm>
          <a:prstGeom prst="rect">
            <a:avLst/>
          </a:prstGeom>
        </p:spPr>
      </p:pic>
      <p:sp>
        <p:nvSpPr>
          <p:cNvPr id="10" name="Espace réservé du contenu 2">
            <a:extLst>
              <a:ext uri="{FF2B5EF4-FFF2-40B4-BE49-F238E27FC236}">
                <a16:creationId xmlns:a16="http://schemas.microsoft.com/office/drawing/2014/main" id="{A78145FA-BCE9-461B-831E-7F595C0138B9}"/>
              </a:ext>
            </a:extLst>
          </p:cNvPr>
          <p:cNvSpPr txBox="1">
            <a:spLocks/>
          </p:cNvSpPr>
          <p:nvPr/>
        </p:nvSpPr>
        <p:spPr>
          <a:xfrm>
            <a:off x="387634" y="3023002"/>
            <a:ext cx="4755866" cy="399169"/>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rgbClr val="31859C"/>
                </a:solidFill>
                <a:latin typeface="+mj-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j-lt"/>
                <a:ea typeface="+mn-ea"/>
                <a:cs typeface="+mn-cs"/>
              </a:defRPr>
            </a:lvl2pPr>
            <a:lvl3pPr marL="857250" indent="-171450" algn="l" defTabSz="342900" rtl="0" eaLnBrk="1" latinLnBrk="0" hangingPunct="1">
              <a:spcBef>
                <a:spcPct val="20000"/>
              </a:spcBef>
              <a:buFont typeface="Arial"/>
              <a:buChar char="•"/>
              <a:defRPr sz="1800" kern="1200">
                <a:solidFill>
                  <a:srgbClr val="404040"/>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404040"/>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404040"/>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ct val="110000"/>
              </a:lnSpc>
              <a:spcBef>
                <a:spcPts val="600"/>
              </a:spcBef>
              <a:buFont typeface="Arial"/>
              <a:buNone/>
            </a:pPr>
            <a:r>
              <a:rPr lang="fr-FR" sz="1900" b="1" dirty="0"/>
              <a:t>Etc…</a:t>
            </a: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 y="3312797"/>
            <a:ext cx="9000000" cy="270422"/>
          </a:xfrm>
          <a:prstGeom prst="rect">
            <a:avLst/>
          </a:prstGeom>
        </p:spPr>
      </p:pic>
      <p:pic>
        <p:nvPicPr>
          <p:cNvPr id="11" name="Image 10"/>
          <p:cNvPicPr>
            <a:picLocks noChangeAspect="1"/>
          </p:cNvPicPr>
          <p:nvPr/>
        </p:nvPicPr>
        <p:blipFill rotWithShape="1">
          <a:blip r:embed="rId4" cstate="email">
            <a:extLst>
              <a:ext uri="{28A0092B-C50C-407E-A947-70E740481C1C}">
                <a14:useLocalDpi xmlns:a14="http://schemas.microsoft.com/office/drawing/2010/main"/>
              </a:ext>
            </a:extLst>
          </a:blip>
          <a:srcRect t="-1" b="4271"/>
          <a:stretch/>
        </p:blipFill>
        <p:spPr>
          <a:xfrm>
            <a:off x="68087" y="3656585"/>
            <a:ext cx="9000000" cy="267715"/>
          </a:xfrm>
          <a:prstGeom prst="rect">
            <a:avLst/>
          </a:prstGeom>
        </p:spPr>
      </p:pic>
      <p:pic>
        <p:nvPicPr>
          <p:cNvPr id="3" name="Imag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00" y="485046"/>
            <a:ext cx="9000000" cy="2597938"/>
          </a:xfrm>
          <a:prstGeom prst="rect">
            <a:avLst/>
          </a:prstGeom>
        </p:spPr>
      </p:pic>
    </p:spTree>
    <p:extLst>
      <p:ext uri="{BB962C8B-B14F-4D97-AF65-F5344CB8AC3E}">
        <p14:creationId xmlns:p14="http://schemas.microsoft.com/office/powerpoint/2010/main" val="55471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0" y="0"/>
            <a:ext cx="179640" cy="179640"/>
          </a:xfrm>
          <a:prstGeom prst="rect">
            <a:avLst/>
          </a:prstGeom>
          <a:noFill/>
          <a:ln>
            <a:solidFill>
              <a:srgbClr val="000000">
                <a:alpha val="0"/>
              </a:srgbClr>
            </a:solidFill>
          </a:ln>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a:ln>
                <a:noFill/>
              </a:ln>
              <a:solidFill>
                <a:srgbClr val="000000"/>
              </a:solidFill>
              <a:effectLst/>
              <a:uLnTx/>
              <a:uFillTx/>
              <a:latin typeface="Marianne"/>
            </a:endParaRPr>
          </a:p>
        </p:txBody>
      </p:sp>
      <p:sp>
        <p:nvSpPr>
          <p:cNvPr id="274" name="TextShape 4"/>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Marianne"/>
            </a:endParaRPr>
          </a:p>
        </p:txBody>
      </p:sp>
      <p:sp>
        <p:nvSpPr>
          <p:cNvPr id="275" name="TextShape 5"/>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446D-23B8-4E55-8937-6B362394C102}"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2" name="ZoneTexte 1"/>
          <p:cNvSpPr txBox="1"/>
          <p:nvPr/>
        </p:nvSpPr>
        <p:spPr>
          <a:xfrm>
            <a:off x="2642519" y="1929104"/>
            <a:ext cx="3926075" cy="1384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a:rPr>
              <a:t>Contexte réglementaire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a:endParaRPr>
          </a:p>
        </p:txBody>
      </p:sp>
      <p:sp>
        <p:nvSpPr>
          <p:cNvPr id="7"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err="1">
                <a:ln>
                  <a:noFill/>
                </a:ln>
                <a:solidFill>
                  <a:srgbClr val="000000"/>
                </a:solidFill>
                <a:effectLst/>
                <a:uLnTx/>
                <a:uFillTx/>
                <a:latin typeface="Marianne"/>
              </a:rPr>
              <a:t>Webinaire</a:t>
            </a:r>
            <a:endParaRPr kumimoji="0" lang="fr-FR" sz="2550" b="1" i="0" u="none" strike="noStrike" kern="1200" cap="none" spc="-1" normalizeH="0" baseline="0" noProof="0" dirty="0">
              <a:ln>
                <a:noFill/>
              </a:ln>
              <a:solidFill>
                <a:srgbClr val="000000"/>
              </a:solidFill>
              <a:effectLst/>
              <a:uLnTx/>
              <a:uFillTx/>
              <a:latin typeface="Marianne"/>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16 novembre 2020</a:t>
            </a:r>
            <a:endParaRPr kumimoji="0" lang="fr-FR" sz="255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19809236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40</a:t>
            </a:fld>
            <a:endParaRPr lang="fr-F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74" y="420499"/>
            <a:ext cx="3960000" cy="4674545"/>
          </a:xfrm>
          <a:prstGeom prst="rect">
            <a:avLst/>
          </a:prstGeom>
        </p:spPr>
      </p:pic>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4496" y="12612"/>
            <a:ext cx="3960000" cy="354958"/>
          </a:xfrm>
          <a:prstGeom prst="rect">
            <a:avLst/>
          </a:prstGeom>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2054" y="312812"/>
            <a:ext cx="3960000" cy="5059056"/>
          </a:xfrm>
          <a:prstGeom prst="rect">
            <a:avLst/>
          </a:prstGeom>
        </p:spPr>
      </p:pic>
      <p:cxnSp>
        <p:nvCxnSpPr>
          <p:cNvPr id="15" name="Connecteur droit 14"/>
          <p:cNvCxnSpPr/>
          <p:nvPr/>
        </p:nvCxnSpPr>
        <p:spPr>
          <a:xfrm>
            <a:off x="4257308" y="0"/>
            <a:ext cx="0" cy="5041107"/>
          </a:xfrm>
          <a:prstGeom prst="line">
            <a:avLst/>
          </a:prstGeom>
        </p:spPr>
        <p:style>
          <a:lnRef idx="2">
            <a:schemeClr val="accent1"/>
          </a:lnRef>
          <a:fillRef idx="0">
            <a:schemeClr val="accent1"/>
          </a:fillRef>
          <a:effectRef idx="1">
            <a:schemeClr val="accent1"/>
          </a:effectRef>
          <a:fontRef idx="minor">
            <a:schemeClr val="tx1"/>
          </a:fontRef>
        </p:style>
      </p:cxnSp>
      <p:sp>
        <p:nvSpPr>
          <p:cNvPr id="59"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6371" y="21330"/>
            <a:ext cx="3276272" cy="399169"/>
          </a:xfrm>
        </p:spPr>
        <p:txBody>
          <a:bodyPr>
            <a:noAutofit/>
          </a:bodyPr>
          <a:lstStyle/>
          <a:p>
            <a:pPr marL="0" indent="0">
              <a:lnSpc>
                <a:spcPct val="110000"/>
              </a:lnSpc>
              <a:spcBef>
                <a:spcPts val="600"/>
              </a:spcBef>
              <a:buNone/>
            </a:pPr>
            <a:r>
              <a:rPr lang="fr-FR" sz="1900" b="1" u="sng" dirty="0"/>
              <a:t>Plan d’inspection (A.8)</a:t>
            </a:r>
            <a:endParaRPr lang="fr-FR" sz="1900" u="sng" dirty="0"/>
          </a:p>
        </p:txBody>
      </p:sp>
    </p:spTree>
    <p:extLst>
      <p:ext uri="{BB962C8B-B14F-4D97-AF65-F5344CB8AC3E}">
        <p14:creationId xmlns:p14="http://schemas.microsoft.com/office/powerpoint/2010/main" val="267249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41</a:t>
            </a:fld>
            <a:endParaRPr lang="fr-FR"/>
          </a:p>
        </p:txBody>
      </p:sp>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122" y="699430"/>
            <a:ext cx="5040000" cy="3222525"/>
          </a:xfrm>
          <a:prstGeom prst="rect">
            <a:avLst/>
          </a:prstGeom>
        </p:spPr>
      </p:pic>
      <p:sp>
        <p:nvSpPr>
          <p:cNvPr id="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4794" y="25941"/>
            <a:ext cx="4214846" cy="399169"/>
          </a:xfrm>
        </p:spPr>
        <p:txBody>
          <a:bodyPr>
            <a:noAutofit/>
          </a:bodyPr>
          <a:lstStyle/>
          <a:p>
            <a:pPr marL="0" indent="0">
              <a:lnSpc>
                <a:spcPct val="110000"/>
              </a:lnSpc>
              <a:spcBef>
                <a:spcPts val="600"/>
              </a:spcBef>
              <a:buNone/>
            </a:pPr>
            <a:r>
              <a:rPr lang="fr-FR" sz="1900" b="1" u="sng" dirty="0"/>
              <a:t>Plan d’inspection (A.8)</a:t>
            </a:r>
            <a:endParaRPr lang="fr-FR" sz="1900" u="sng" dirty="0"/>
          </a:p>
        </p:txBody>
      </p:sp>
    </p:spTree>
    <p:extLst>
      <p:ext uri="{BB962C8B-B14F-4D97-AF65-F5344CB8AC3E}">
        <p14:creationId xmlns:p14="http://schemas.microsoft.com/office/powerpoint/2010/main" val="3723887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42</a:t>
            </a:fld>
            <a:endParaRPr lang="fr-FR"/>
          </a:p>
        </p:txBody>
      </p:sp>
      <p:sp>
        <p:nvSpPr>
          <p:cNvPr id="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4794" y="25941"/>
            <a:ext cx="4755866" cy="399169"/>
          </a:xfrm>
        </p:spPr>
        <p:txBody>
          <a:bodyPr>
            <a:noAutofit/>
          </a:bodyPr>
          <a:lstStyle/>
          <a:p>
            <a:pPr marL="0" indent="0">
              <a:lnSpc>
                <a:spcPct val="110000"/>
              </a:lnSpc>
              <a:spcBef>
                <a:spcPts val="600"/>
              </a:spcBef>
              <a:buNone/>
            </a:pPr>
            <a:r>
              <a:rPr lang="fr-FR" sz="1900" b="1" u="sng" dirty="0"/>
              <a:t>Gestion du REX (A.10)</a:t>
            </a: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1380" y="84208"/>
            <a:ext cx="5445902" cy="340902"/>
          </a:xfrm>
          <a:prstGeom prst="rect">
            <a:avLst/>
          </a:prstGeom>
        </p:spPr>
      </p:pic>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358" y="1192239"/>
            <a:ext cx="7200000" cy="503441"/>
          </a:xfrm>
          <a:prstGeom prst="rect">
            <a:avLst/>
          </a:prstGeom>
        </p:spPr>
      </p:pic>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2963" y="459564"/>
            <a:ext cx="3321368" cy="441702"/>
          </a:xfrm>
          <a:prstGeom prst="rect">
            <a:avLst/>
          </a:prstGeom>
        </p:spPr>
      </p:pic>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358" y="1732105"/>
            <a:ext cx="7200000" cy="506250"/>
          </a:xfrm>
          <a:prstGeom prst="rect">
            <a:avLst/>
          </a:prstGeom>
        </p:spPr>
      </p:pic>
      <p:pic>
        <p:nvPicPr>
          <p:cNvPr id="16" name="Imag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121" y="2330275"/>
            <a:ext cx="7200000" cy="472000"/>
          </a:xfrm>
          <a:prstGeom prst="rect">
            <a:avLst/>
          </a:prstGeom>
        </p:spPr>
      </p:pic>
      <p:pic>
        <p:nvPicPr>
          <p:cNvPr id="17" name="Imag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21646" y="2890345"/>
            <a:ext cx="7200000" cy="505122"/>
          </a:xfrm>
          <a:prstGeom prst="rect">
            <a:avLst/>
          </a:prstGeom>
        </p:spPr>
      </p:pic>
      <p:pic>
        <p:nvPicPr>
          <p:cNvPr id="18" name="Image 17"/>
          <p:cNvPicPr>
            <a:picLocks noChangeAspect="1"/>
          </p:cNvPicPr>
          <p:nvPr/>
        </p:nvPicPr>
        <p:blipFill rotWithShape="1">
          <a:blip r:embed="rId8" cstate="email">
            <a:extLst>
              <a:ext uri="{28A0092B-C50C-407E-A947-70E740481C1C}">
                <a14:useLocalDpi xmlns:a14="http://schemas.microsoft.com/office/drawing/2010/main"/>
              </a:ext>
            </a:extLst>
          </a:blip>
          <a:srcRect l="-1051" b="-19173"/>
          <a:stretch/>
        </p:blipFill>
        <p:spPr>
          <a:xfrm>
            <a:off x="4209900" y="2999002"/>
            <a:ext cx="1862795" cy="393729"/>
          </a:xfrm>
          <a:prstGeom prst="rect">
            <a:avLst/>
          </a:prstGeom>
        </p:spPr>
      </p:pic>
      <p:pic>
        <p:nvPicPr>
          <p:cNvPr id="21" name="Image 2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72811" y="2991089"/>
            <a:ext cx="720000" cy="298286"/>
          </a:xfrm>
          <a:prstGeom prst="rect">
            <a:avLst/>
          </a:prstGeom>
        </p:spPr>
      </p:pic>
      <p:pic>
        <p:nvPicPr>
          <p:cNvPr id="27" name="Image 26"/>
          <p:cNvPicPr>
            <a:picLocks noChangeAspect="1"/>
          </p:cNvPicPr>
          <p:nvPr/>
        </p:nvPicPr>
        <p:blipFill rotWithShape="1">
          <a:blip r:embed="rId10" cstate="email">
            <a:extLst>
              <a:ext uri="{28A0092B-C50C-407E-A947-70E740481C1C}">
                <a14:useLocalDpi xmlns:a14="http://schemas.microsoft.com/office/drawing/2010/main"/>
              </a:ext>
            </a:extLst>
          </a:blip>
          <a:srcRect l="-18717" b="-2935"/>
          <a:stretch/>
        </p:blipFill>
        <p:spPr>
          <a:xfrm>
            <a:off x="155152" y="3496149"/>
            <a:ext cx="6120000" cy="442410"/>
          </a:xfrm>
          <a:prstGeom prst="rect">
            <a:avLst/>
          </a:prstGeom>
        </p:spPr>
      </p:pic>
      <p:pic>
        <p:nvPicPr>
          <p:cNvPr id="29" name="Image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60106" y="3640895"/>
            <a:ext cx="1466785" cy="303971"/>
          </a:xfrm>
          <a:prstGeom prst="rect">
            <a:avLst/>
          </a:prstGeom>
        </p:spPr>
      </p:pic>
      <p:pic>
        <p:nvPicPr>
          <p:cNvPr id="3" name="Image 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12121" y="982528"/>
            <a:ext cx="3956972" cy="216162"/>
          </a:xfrm>
          <a:prstGeom prst="rect">
            <a:avLst/>
          </a:prstGeom>
        </p:spPr>
      </p:pic>
      <p:cxnSp>
        <p:nvCxnSpPr>
          <p:cNvPr id="8" name="Connecteur droit 7"/>
          <p:cNvCxnSpPr/>
          <p:nvPr/>
        </p:nvCxnSpPr>
        <p:spPr>
          <a:xfrm>
            <a:off x="1157841" y="2206825"/>
            <a:ext cx="36195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1182542" y="2802275"/>
            <a:ext cx="36195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a:off x="1794244" y="3361201"/>
            <a:ext cx="7786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3" name="Image 22"/>
          <p:cNvPicPr>
            <a:picLocks noChangeAspect="1"/>
          </p:cNvPicPr>
          <p:nvPr/>
        </p:nvPicPr>
        <p:blipFill rotWithShape="1">
          <a:blip r:embed="rId13" cstate="email">
            <a:extLst>
              <a:ext uri="{28A0092B-C50C-407E-A947-70E740481C1C}">
                <a14:useLocalDpi xmlns:a14="http://schemas.microsoft.com/office/drawing/2010/main"/>
              </a:ext>
            </a:extLst>
          </a:blip>
          <a:srcRect r="-51038" b="-1446"/>
          <a:stretch/>
        </p:blipFill>
        <p:spPr>
          <a:xfrm>
            <a:off x="6262058" y="3489842"/>
            <a:ext cx="3097876" cy="442410"/>
          </a:xfrm>
          <a:prstGeom prst="rect">
            <a:avLst/>
          </a:prstGeom>
        </p:spPr>
      </p:pic>
      <p:pic>
        <p:nvPicPr>
          <p:cNvPr id="30" name="Image 2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299897" y="3600803"/>
            <a:ext cx="706553" cy="292216"/>
          </a:xfrm>
          <a:prstGeom prst="rect">
            <a:avLst/>
          </a:prstGeom>
        </p:spPr>
      </p:pic>
      <p:cxnSp>
        <p:nvCxnSpPr>
          <p:cNvPr id="24" name="Connecteur droit 23"/>
          <p:cNvCxnSpPr/>
          <p:nvPr/>
        </p:nvCxnSpPr>
        <p:spPr>
          <a:xfrm>
            <a:off x="1649201" y="3944866"/>
            <a:ext cx="6084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320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272389" y="3906877"/>
            <a:ext cx="1228377" cy="8603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3489959" y="4767263"/>
            <a:ext cx="2895600" cy="273844"/>
          </a:xfrm>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43</a:t>
            </a:fld>
            <a:endParaRPr lang="fr-FR"/>
          </a:p>
        </p:txBody>
      </p:sp>
      <p:sp>
        <p:nvSpPr>
          <p:cNvPr id="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4794" y="25941"/>
            <a:ext cx="4755866" cy="399169"/>
          </a:xfrm>
        </p:spPr>
        <p:txBody>
          <a:bodyPr>
            <a:noAutofit/>
          </a:bodyPr>
          <a:lstStyle/>
          <a:p>
            <a:pPr marL="0" indent="0">
              <a:lnSpc>
                <a:spcPct val="110000"/>
              </a:lnSpc>
              <a:spcBef>
                <a:spcPts val="600"/>
              </a:spcBef>
              <a:buNone/>
            </a:pPr>
            <a:r>
              <a:rPr lang="fr-FR" sz="1900" b="1" u="sng" dirty="0"/>
              <a:t>Gestion du REX (A.10)</a:t>
            </a: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1380" y="84208"/>
            <a:ext cx="5445902" cy="340902"/>
          </a:xfrm>
          <a:prstGeom prst="rect">
            <a:avLst/>
          </a:prstGeom>
        </p:spPr>
      </p:pic>
      <p:pic>
        <p:nvPicPr>
          <p:cNvPr id="14" name="Imag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2963" y="459564"/>
            <a:ext cx="3321368" cy="441702"/>
          </a:xfrm>
          <a:prstGeom prst="rect">
            <a:avLst/>
          </a:prstGeom>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739" y="885273"/>
            <a:ext cx="7200000" cy="534471"/>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4419" y="1038594"/>
            <a:ext cx="1561486" cy="381150"/>
          </a:xfrm>
          <a:prstGeom prst="rect">
            <a:avLst/>
          </a:prstGeom>
        </p:spPr>
      </p:pic>
      <p:pic>
        <p:nvPicPr>
          <p:cNvPr id="8" name="Imag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9139" y="1560016"/>
            <a:ext cx="7200000" cy="530425"/>
          </a:xfrm>
          <a:prstGeom prst="rect">
            <a:avLst/>
          </a:prstGeom>
        </p:spPr>
      </p:pic>
      <p:pic>
        <p:nvPicPr>
          <p:cNvPr id="10" name="Imag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9942" y="2713139"/>
            <a:ext cx="7200000" cy="555255"/>
          </a:xfrm>
          <a:prstGeom prst="rect">
            <a:avLst/>
          </a:prstGeom>
        </p:spPr>
      </p:pic>
      <p:sp>
        <p:nvSpPr>
          <p:cNvPr id="12" name="Rectangle 11"/>
          <p:cNvSpPr/>
          <p:nvPr/>
        </p:nvSpPr>
        <p:spPr>
          <a:xfrm>
            <a:off x="4126623" y="1791626"/>
            <a:ext cx="1059180" cy="3106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37759" y="1715658"/>
            <a:ext cx="1714814" cy="387216"/>
          </a:xfrm>
          <a:prstGeom prst="rect">
            <a:avLst/>
          </a:prstGeom>
        </p:spPr>
      </p:pic>
      <p:sp>
        <p:nvSpPr>
          <p:cNvPr id="24" name="Rectangle 23"/>
          <p:cNvSpPr/>
          <p:nvPr/>
        </p:nvSpPr>
        <p:spPr>
          <a:xfrm>
            <a:off x="4408169" y="3017124"/>
            <a:ext cx="1059180" cy="3106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44800" y="2886300"/>
            <a:ext cx="1403237" cy="333856"/>
          </a:xfrm>
          <a:prstGeom prst="rect">
            <a:avLst/>
          </a:prstGeom>
        </p:spPr>
      </p:pic>
      <p:pic>
        <p:nvPicPr>
          <p:cNvPr id="19" name="Imag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739" y="3355450"/>
            <a:ext cx="7200000" cy="679014"/>
          </a:xfrm>
          <a:prstGeom prst="rect">
            <a:avLst/>
          </a:prstGeom>
        </p:spPr>
      </p:pic>
      <p:pic>
        <p:nvPicPr>
          <p:cNvPr id="20" name="Imag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1549" y="2094486"/>
            <a:ext cx="7200000" cy="534471"/>
          </a:xfrm>
          <a:prstGeom prst="rect">
            <a:avLst/>
          </a:prstGeom>
        </p:spPr>
      </p:pic>
      <p:pic>
        <p:nvPicPr>
          <p:cNvPr id="22" name="Image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1549" y="4081546"/>
            <a:ext cx="7200000" cy="544435"/>
          </a:xfrm>
          <a:prstGeom prst="rect">
            <a:avLst/>
          </a:prstGeom>
        </p:spPr>
      </p:pic>
      <p:cxnSp>
        <p:nvCxnSpPr>
          <p:cNvPr id="21" name="Connecteur droit 20"/>
          <p:cNvCxnSpPr/>
          <p:nvPr/>
        </p:nvCxnSpPr>
        <p:spPr>
          <a:xfrm>
            <a:off x="2566625" y="1426050"/>
            <a:ext cx="6684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1727899" y="3268394"/>
            <a:ext cx="6684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1040522" y="4613369"/>
            <a:ext cx="1763523" cy="17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flipV="1">
            <a:off x="990074" y="3883790"/>
            <a:ext cx="1336918"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3310759" y="3883790"/>
            <a:ext cx="375486"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3352015" y="2066176"/>
            <a:ext cx="6684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784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44</a:t>
            </a:fld>
            <a:endParaRPr lang="fr-FR"/>
          </a:p>
        </p:txBody>
      </p:sp>
      <p:sp>
        <p:nvSpPr>
          <p:cNvPr id="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4794" y="25941"/>
            <a:ext cx="4214846" cy="399169"/>
          </a:xfrm>
        </p:spPr>
        <p:txBody>
          <a:bodyPr>
            <a:noAutofit/>
          </a:bodyPr>
          <a:lstStyle/>
          <a:p>
            <a:pPr marL="0" indent="0">
              <a:lnSpc>
                <a:spcPct val="110000"/>
              </a:lnSpc>
              <a:spcBef>
                <a:spcPts val="600"/>
              </a:spcBef>
              <a:buNone/>
            </a:pPr>
            <a:r>
              <a:rPr lang="fr-FR" sz="1900" b="1" u="sng" dirty="0"/>
              <a:t>PG46 (E.4.2)</a:t>
            </a:r>
            <a:endParaRPr lang="fr-FR" sz="1900" u="sng"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465" y="731520"/>
            <a:ext cx="2451735" cy="3268980"/>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368" y="842010"/>
            <a:ext cx="2286000" cy="3048000"/>
          </a:xfrm>
          <a:prstGeom prst="rect">
            <a:avLst/>
          </a:prstGeom>
        </p:spPr>
      </p:pic>
      <p:sp>
        <p:nvSpPr>
          <p:cNvPr id="8" name="ZoneTexte 7"/>
          <p:cNvSpPr txBox="1"/>
          <p:nvPr/>
        </p:nvSpPr>
        <p:spPr>
          <a:xfrm>
            <a:off x="6553200" y="1379220"/>
            <a:ext cx="1241045" cy="646331"/>
          </a:xfrm>
          <a:prstGeom prst="rect">
            <a:avLst/>
          </a:prstGeom>
          <a:noFill/>
        </p:spPr>
        <p:txBody>
          <a:bodyPr wrap="none" rtlCol="0">
            <a:spAutoFit/>
          </a:bodyPr>
          <a:lstStyle/>
          <a:p>
            <a:r>
              <a:rPr lang="fr-FR" dirty="0"/>
              <a:t>BSEI11-109</a:t>
            </a:r>
          </a:p>
          <a:p>
            <a:r>
              <a:rPr lang="fr-FR" dirty="0"/>
              <a:t>BSEI13-047</a:t>
            </a:r>
          </a:p>
        </p:txBody>
      </p:sp>
      <p:cxnSp>
        <p:nvCxnSpPr>
          <p:cNvPr id="10" name="Connecteur droit 9"/>
          <p:cNvCxnSpPr/>
          <p:nvPr/>
        </p:nvCxnSpPr>
        <p:spPr>
          <a:xfrm>
            <a:off x="6652260" y="1325880"/>
            <a:ext cx="967740" cy="8153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6751320" y="1325880"/>
            <a:ext cx="800100" cy="815340"/>
          </a:xfrm>
          <a:prstGeom prst="line">
            <a:avLst/>
          </a:prstGeom>
          <a:ln w="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927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45</a:t>
            </a:fld>
            <a:endParaRPr lang="fr-FR"/>
          </a:p>
        </p:txBody>
      </p:sp>
      <p:sp>
        <p:nvSpPr>
          <p:cNvPr id="7" name="Espace réservé du contenu 2">
            <a:extLst>
              <a:ext uri="{FF2B5EF4-FFF2-40B4-BE49-F238E27FC236}">
                <a16:creationId xmlns:a16="http://schemas.microsoft.com/office/drawing/2014/main" id="{A78145FA-BCE9-461B-831E-7F595C0138B9}"/>
              </a:ext>
            </a:extLst>
          </p:cNvPr>
          <p:cNvSpPr>
            <a:spLocks noGrp="1"/>
          </p:cNvSpPr>
          <p:nvPr>
            <p:ph idx="1"/>
          </p:nvPr>
        </p:nvSpPr>
        <p:spPr>
          <a:xfrm>
            <a:off x="524794" y="25941"/>
            <a:ext cx="4214846" cy="399169"/>
          </a:xfrm>
        </p:spPr>
        <p:txBody>
          <a:bodyPr>
            <a:noAutofit/>
          </a:bodyPr>
          <a:lstStyle/>
          <a:p>
            <a:pPr marL="0" indent="0">
              <a:lnSpc>
                <a:spcPct val="110000"/>
              </a:lnSpc>
              <a:spcBef>
                <a:spcPts val="600"/>
              </a:spcBef>
              <a:buNone/>
            </a:pPr>
            <a:r>
              <a:rPr lang="fr-FR" sz="1900" b="1" u="sng" dirty="0"/>
              <a:t>PG46 (E.4.2)</a:t>
            </a:r>
            <a:endParaRPr lang="fr-FR" sz="1900" u="sng"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1207" y="125495"/>
            <a:ext cx="5396865" cy="682225"/>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2412" y="944185"/>
            <a:ext cx="5708033" cy="3960000"/>
          </a:xfrm>
          <a:prstGeom prst="rect">
            <a:avLst/>
          </a:prstGeom>
        </p:spPr>
      </p:pic>
    </p:spTree>
    <p:extLst>
      <p:ext uri="{BB962C8B-B14F-4D97-AF65-F5344CB8AC3E}">
        <p14:creationId xmlns:p14="http://schemas.microsoft.com/office/powerpoint/2010/main" val="291865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916C59"/>
                </a:solidFill>
              </a:rPr>
              <a:t>Les Évolutions</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46</a:t>
            </a:fld>
            <a:endParaRPr lang="fr-FR"/>
          </a:p>
        </p:txBody>
      </p:sp>
      <p:grpSp>
        <p:nvGrpSpPr>
          <p:cNvPr id="6" name="Groupe 5">
            <a:extLst>
              <a:ext uri="{FF2B5EF4-FFF2-40B4-BE49-F238E27FC236}">
                <a16:creationId xmlns:a16="http://schemas.microsoft.com/office/drawing/2014/main" id="{ADD85D07-1110-4AE6-8335-EEA68FA4D6EF}"/>
              </a:ext>
            </a:extLst>
          </p:cNvPr>
          <p:cNvGrpSpPr/>
          <p:nvPr/>
        </p:nvGrpSpPr>
        <p:grpSpPr>
          <a:xfrm>
            <a:off x="565340" y="2007279"/>
            <a:ext cx="260760" cy="61200"/>
            <a:chOff x="1121356" y="1753980"/>
            <a:chExt cx="260760" cy="61200"/>
          </a:xfrm>
        </p:grpSpPr>
        <p:sp>
          <p:nvSpPr>
            <p:cNvPr id="7" name="Ellipse 6">
              <a:extLst>
                <a:ext uri="{FF2B5EF4-FFF2-40B4-BE49-F238E27FC236}">
                  <a16:creationId xmlns:a16="http://schemas.microsoft.com/office/drawing/2014/main" id="{4DF41420-1C15-44E4-BE2E-2047CBD7B6CF}"/>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0D1918B4-30A7-4920-A0E9-1AD2CB3B2575}"/>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1F715B94-1BCC-49A3-8785-4F1F856BD2B7}"/>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FB9454A2-EBE3-44A0-B3D1-C069583D332F}"/>
              </a:ext>
            </a:extLst>
          </p:cNvPr>
          <p:cNvGrpSpPr/>
          <p:nvPr/>
        </p:nvGrpSpPr>
        <p:grpSpPr>
          <a:xfrm>
            <a:off x="558252" y="3307421"/>
            <a:ext cx="260760" cy="61200"/>
            <a:chOff x="1121356" y="1753980"/>
            <a:chExt cx="260760" cy="61200"/>
          </a:xfrm>
        </p:grpSpPr>
        <p:sp>
          <p:nvSpPr>
            <p:cNvPr id="11" name="Ellipse 10">
              <a:extLst>
                <a:ext uri="{FF2B5EF4-FFF2-40B4-BE49-F238E27FC236}">
                  <a16:creationId xmlns:a16="http://schemas.microsoft.com/office/drawing/2014/main" id="{D79CB192-EDF9-400F-9098-5E9C2383761E}"/>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99B6F250-B602-429D-8826-6D0BD4B1A65E}"/>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EAE5A094-3B5D-464A-B85D-465E8CFDE222}"/>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Espace réservé du contenu 2">
            <a:extLst>
              <a:ext uri="{FF2B5EF4-FFF2-40B4-BE49-F238E27FC236}">
                <a16:creationId xmlns:a16="http://schemas.microsoft.com/office/drawing/2014/main" id="{A78145FA-BCE9-461B-831E-7F595C0138B9}"/>
              </a:ext>
            </a:extLst>
          </p:cNvPr>
          <p:cNvSpPr txBox="1">
            <a:spLocks/>
          </p:cNvSpPr>
          <p:nvPr/>
        </p:nvSpPr>
        <p:spPr>
          <a:xfrm>
            <a:off x="937835" y="1833715"/>
            <a:ext cx="2651417" cy="399169"/>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rgbClr val="31859C"/>
                </a:solidFill>
                <a:latin typeface="+mj-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j-lt"/>
                <a:ea typeface="+mn-ea"/>
                <a:cs typeface="+mn-cs"/>
              </a:defRPr>
            </a:lvl2pPr>
            <a:lvl3pPr marL="857250" indent="-171450" algn="l" defTabSz="342900" rtl="0" eaLnBrk="1" latinLnBrk="0" hangingPunct="1">
              <a:spcBef>
                <a:spcPct val="20000"/>
              </a:spcBef>
              <a:buFont typeface="Arial"/>
              <a:buChar char="•"/>
              <a:defRPr sz="1800" kern="1200">
                <a:solidFill>
                  <a:srgbClr val="404040"/>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404040"/>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404040"/>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ct val="110000"/>
              </a:lnSpc>
              <a:spcBef>
                <a:spcPts val="600"/>
              </a:spcBef>
              <a:buFont typeface="Arial"/>
              <a:buNone/>
            </a:pPr>
            <a:r>
              <a:rPr lang="fr-FR" sz="1900" b="1" dirty="0"/>
              <a:t>Documents </a:t>
            </a:r>
            <a:endParaRPr lang="fr-FR" sz="1900" dirty="0"/>
          </a:p>
        </p:txBody>
      </p:sp>
      <p:sp>
        <p:nvSpPr>
          <p:cNvPr id="15" name="Espace réservé du contenu 2">
            <a:extLst>
              <a:ext uri="{FF2B5EF4-FFF2-40B4-BE49-F238E27FC236}">
                <a16:creationId xmlns:a16="http://schemas.microsoft.com/office/drawing/2014/main" id="{AD77B017-CDA3-4FE2-92B8-2303F673C110}"/>
              </a:ext>
            </a:extLst>
          </p:cNvPr>
          <p:cNvSpPr txBox="1">
            <a:spLocks/>
          </p:cNvSpPr>
          <p:nvPr/>
        </p:nvSpPr>
        <p:spPr>
          <a:xfrm>
            <a:off x="959099" y="3136032"/>
            <a:ext cx="2651417"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fr-FR" sz="1900" b="1" dirty="0">
                <a:solidFill>
                  <a:srgbClr val="31859C"/>
                </a:solidFill>
                <a:latin typeface="+mj-lt"/>
              </a:rPr>
              <a:t>V.I.</a:t>
            </a:r>
          </a:p>
        </p:txBody>
      </p:sp>
      <p:cxnSp>
        <p:nvCxnSpPr>
          <p:cNvPr id="16" name="Connecteur droit 15">
            <a:extLst>
              <a:ext uri="{FF2B5EF4-FFF2-40B4-BE49-F238E27FC236}">
                <a16:creationId xmlns:a16="http://schemas.microsoft.com/office/drawing/2014/main" id="{06EE987A-9D49-4AD6-BA67-F99B46C638E5}"/>
              </a:ext>
            </a:extLst>
          </p:cNvPr>
          <p:cNvCxnSpPr>
            <a:cxnSpLocks/>
          </p:cNvCxnSpPr>
          <p:nvPr/>
        </p:nvCxnSpPr>
        <p:spPr>
          <a:xfrm flipV="1">
            <a:off x="2315269" y="1703699"/>
            <a:ext cx="1066730" cy="358513"/>
          </a:xfrm>
          <a:prstGeom prst="line">
            <a:avLst/>
          </a:prstGeom>
          <a:ln>
            <a:solidFill>
              <a:srgbClr val="FBBA00"/>
            </a:solidFill>
          </a:ln>
        </p:spPr>
        <p:style>
          <a:lnRef idx="1">
            <a:schemeClr val="accent2"/>
          </a:lnRef>
          <a:fillRef idx="0">
            <a:schemeClr val="accent2"/>
          </a:fillRef>
          <a:effectRef idx="0">
            <a:schemeClr val="accent2"/>
          </a:effectRef>
          <a:fontRef idx="minor">
            <a:schemeClr val="tx1"/>
          </a:fontRef>
        </p:style>
      </p:cxnSp>
      <p:cxnSp>
        <p:nvCxnSpPr>
          <p:cNvPr id="17" name="Connecteur droit 16">
            <a:extLst>
              <a:ext uri="{FF2B5EF4-FFF2-40B4-BE49-F238E27FC236}">
                <a16:creationId xmlns:a16="http://schemas.microsoft.com/office/drawing/2014/main" id="{46A107D9-C94C-4C04-9E3D-0401C398EC6C}"/>
              </a:ext>
            </a:extLst>
          </p:cNvPr>
          <p:cNvCxnSpPr>
            <a:cxnSpLocks/>
          </p:cNvCxnSpPr>
          <p:nvPr/>
        </p:nvCxnSpPr>
        <p:spPr>
          <a:xfrm flipV="1">
            <a:off x="2315269" y="1908330"/>
            <a:ext cx="1048859" cy="153882"/>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8A3C014-7F91-4DE0-92B4-40FD5FA7B34A}"/>
              </a:ext>
            </a:extLst>
          </p:cNvPr>
          <p:cNvCxnSpPr>
            <a:cxnSpLocks/>
          </p:cNvCxnSpPr>
          <p:nvPr/>
        </p:nvCxnSpPr>
        <p:spPr>
          <a:xfrm>
            <a:off x="2315269" y="2062211"/>
            <a:ext cx="1048859" cy="25240"/>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13F5F875-8EF1-4D9C-8D2B-6B255CE5DB9D}"/>
              </a:ext>
            </a:extLst>
          </p:cNvPr>
          <p:cNvCxnSpPr>
            <a:cxnSpLocks/>
          </p:cNvCxnSpPr>
          <p:nvPr/>
        </p:nvCxnSpPr>
        <p:spPr>
          <a:xfrm flipH="1" flipV="1">
            <a:off x="2315269" y="2060013"/>
            <a:ext cx="1048859" cy="197364"/>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3790E9D-64F8-4C91-88B2-CD233703127E}"/>
              </a:ext>
            </a:extLst>
          </p:cNvPr>
          <p:cNvCxnSpPr>
            <a:cxnSpLocks/>
          </p:cNvCxnSpPr>
          <p:nvPr/>
        </p:nvCxnSpPr>
        <p:spPr>
          <a:xfrm>
            <a:off x="1465886" y="3340613"/>
            <a:ext cx="1939758" cy="217038"/>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graphicFrame>
        <p:nvGraphicFramePr>
          <p:cNvPr id="22" name="Tableau 21">
            <a:extLst>
              <a:ext uri="{FF2B5EF4-FFF2-40B4-BE49-F238E27FC236}">
                <a16:creationId xmlns:a16="http://schemas.microsoft.com/office/drawing/2014/main" id="{5CB28803-3E44-4DA0-86A4-866ADC9748CF}"/>
              </a:ext>
            </a:extLst>
          </p:cNvPr>
          <p:cNvGraphicFramePr>
            <a:graphicFrameLocks noGrp="1"/>
          </p:cNvGraphicFramePr>
          <p:nvPr>
            <p:extLst/>
          </p:nvPr>
        </p:nvGraphicFramePr>
        <p:xfrm>
          <a:off x="3506993" y="2806082"/>
          <a:ext cx="5300831" cy="977565"/>
        </p:xfrm>
        <a:graphic>
          <a:graphicData uri="http://schemas.openxmlformats.org/drawingml/2006/table">
            <a:tbl>
              <a:tblPr>
                <a:tableStyleId>{5C22544A-7EE6-4342-B048-85BDC9FD1C3A}</a:tableStyleId>
              </a:tblPr>
              <a:tblGrid>
                <a:gridCol w="727553">
                  <a:extLst>
                    <a:ext uri="{9D8B030D-6E8A-4147-A177-3AD203B41FA5}">
                      <a16:colId xmlns:a16="http://schemas.microsoft.com/office/drawing/2014/main" val="3548362178"/>
                    </a:ext>
                  </a:extLst>
                </a:gridCol>
                <a:gridCol w="4573278">
                  <a:extLst>
                    <a:ext uri="{9D8B030D-6E8A-4147-A177-3AD203B41FA5}">
                      <a16:colId xmlns:a16="http://schemas.microsoft.com/office/drawing/2014/main" val="3564528605"/>
                    </a:ext>
                  </a:extLst>
                </a:gridCol>
              </a:tblGrid>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Nova Cond Light" panose="020B0306020202020204" pitchFamily="34" charset="0"/>
                        </a:rPr>
                        <a:t>A 1.4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b="0" i="0" u="none" strike="noStrike" dirty="0">
                          <a:solidFill>
                            <a:srgbClr val="000000"/>
                          </a:solidFill>
                          <a:effectLst/>
                          <a:latin typeface="Arial Nova Cond Light" panose="020B0306020202020204" pitchFamily="34" charset="0"/>
                        </a:rPr>
                        <a:t>Conditions de préparation pour l’exploitant</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4728999"/>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u="none" strike="noStrike" dirty="0">
                          <a:effectLst/>
                          <a:latin typeface="Arial Nova Cond Light" panose="020B0306020202020204" pitchFamily="34" charset="0"/>
                        </a:rPr>
                        <a:t>A.7</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u="none" strike="noStrike" dirty="0">
                          <a:effectLst/>
                          <a:latin typeface="Arial Nova Cond Light" panose="020B0306020202020204" pitchFamily="34" charset="0"/>
                        </a:rPr>
                        <a:t>A réaliser avant la date du PV mise en service ou du PV de réception </a:t>
                      </a:r>
                      <a:r>
                        <a:rPr lang="fr-FR" sz="1000" u="none" strike="noStrike" dirty="0">
                          <a:effectLst/>
                          <a:latin typeface="Arial Nova Cond Light" panose="020B0306020202020204" pitchFamily="34" charset="0"/>
                        </a:rPr>
                        <a:t>(date de MES a changé)</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2409501"/>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u="none" strike="noStrike" dirty="0">
                          <a:effectLst/>
                          <a:latin typeface="Arial Nova Cond Light" panose="020B0306020202020204" pitchFamily="34" charset="0"/>
                        </a:rPr>
                        <a:t>A.7</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u="none" strike="noStrike" dirty="0">
                          <a:effectLst/>
                          <a:latin typeface="Arial Nova Cond Light" panose="020B0306020202020204" pitchFamily="34" charset="0"/>
                        </a:rPr>
                        <a:t>Vaut CMS </a:t>
                      </a:r>
                      <a:r>
                        <a:rPr lang="fr-FR" sz="1000" u="none" strike="noStrike" dirty="0">
                          <a:effectLst/>
                          <a:latin typeface="Arial Nova Cond Light" panose="020B0306020202020204" pitchFamily="34" charset="0"/>
                        </a:rPr>
                        <a:t>– Contrôle de Mise en Service</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657386"/>
                  </a:ext>
                </a:extLst>
              </a:tr>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a:solidFill>
                            <a:schemeClr val="dk1"/>
                          </a:solidFill>
                          <a:effectLst/>
                          <a:latin typeface="Arial Nova Cond Light" panose="020B0306020202020204" pitchFamily="34" charset="0"/>
                        </a:rPr>
                        <a:t>A.1.1</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fr-FR" sz="1100" u="none" strike="noStrike" dirty="0">
                          <a:effectLst/>
                          <a:latin typeface="Arial Nova Cond Light" panose="020B0306020202020204" pitchFamily="34" charset="0"/>
                        </a:rPr>
                        <a:t>Rejet des soupapes (émission dangereuses)</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5709717"/>
                  </a:ext>
                </a:extLst>
              </a:tr>
            </a:tbl>
          </a:graphicData>
        </a:graphic>
      </p:graphicFrame>
      <p:cxnSp>
        <p:nvCxnSpPr>
          <p:cNvPr id="23" name="Connecteur droit 22">
            <a:extLst>
              <a:ext uri="{FF2B5EF4-FFF2-40B4-BE49-F238E27FC236}">
                <a16:creationId xmlns:a16="http://schemas.microsoft.com/office/drawing/2014/main" id="{17D08335-939B-43E4-9825-4783A70F3C67}"/>
              </a:ext>
            </a:extLst>
          </p:cNvPr>
          <p:cNvCxnSpPr>
            <a:cxnSpLocks/>
          </p:cNvCxnSpPr>
          <p:nvPr/>
        </p:nvCxnSpPr>
        <p:spPr>
          <a:xfrm flipV="1">
            <a:off x="1465886" y="3142604"/>
            <a:ext cx="1939758" cy="198009"/>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6C15AED-9D9E-43A9-B860-2563A2E3618D}"/>
              </a:ext>
            </a:extLst>
          </p:cNvPr>
          <p:cNvCxnSpPr>
            <a:cxnSpLocks/>
          </p:cNvCxnSpPr>
          <p:nvPr/>
        </p:nvCxnSpPr>
        <p:spPr>
          <a:xfrm>
            <a:off x="1465886" y="3340613"/>
            <a:ext cx="1939758" cy="12782"/>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graphicFrame>
        <p:nvGraphicFramePr>
          <p:cNvPr id="25" name="Tableau 24">
            <a:extLst>
              <a:ext uri="{FF2B5EF4-FFF2-40B4-BE49-F238E27FC236}">
                <a16:creationId xmlns:a16="http://schemas.microsoft.com/office/drawing/2014/main" id="{9217AA14-2B94-4461-8566-47F61A6DEBE0}"/>
              </a:ext>
            </a:extLst>
          </p:cNvPr>
          <p:cNvGraphicFramePr>
            <a:graphicFrameLocks noGrp="1"/>
          </p:cNvGraphicFramePr>
          <p:nvPr>
            <p:extLst/>
          </p:nvPr>
        </p:nvGraphicFramePr>
        <p:xfrm>
          <a:off x="3545732" y="1570572"/>
          <a:ext cx="5262092" cy="1298775"/>
        </p:xfrm>
        <a:graphic>
          <a:graphicData uri="http://schemas.openxmlformats.org/drawingml/2006/table">
            <a:tbl>
              <a:tblPr>
                <a:tableStyleId>{5C22544A-7EE6-4342-B048-85BDC9FD1C3A}</a:tableStyleId>
              </a:tblPr>
              <a:tblGrid>
                <a:gridCol w="723625">
                  <a:extLst>
                    <a:ext uri="{9D8B030D-6E8A-4147-A177-3AD203B41FA5}">
                      <a16:colId xmlns:a16="http://schemas.microsoft.com/office/drawing/2014/main" val="2450657060"/>
                    </a:ext>
                  </a:extLst>
                </a:gridCol>
                <a:gridCol w="4538467">
                  <a:extLst>
                    <a:ext uri="{9D8B030D-6E8A-4147-A177-3AD203B41FA5}">
                      <a16:colId xmlns:a16="http://schemas.microsoft.com/office/drawing/2014/main" val="2361730624"/>
                    </a:ext>
                  </a:extLst>
                </a:gridCol>
              </a:tblGrid>
              <a:tr h="216000">
                <a:tc>
                  <a:txBody>
                    <a:bodyPr/>
                    <a:lstStyle/>
                    <a:p>
                      <a:pPr algn="l" fontAlgn="ctr"/>
                      <a:r>
                        <a:rPr lang="fr-FR" sz="1100" u="none" strike="noStrike" dirty="0">
                          <a:solidFill>
                            <a:schemeClr val="tx1"/>
                          </a:solidFill>
                          <a:effectLst/>
                          <a:latin typeface="Arial Nova Cond Light" panose="020B0306020202020204" pitchFamily="34" charset="0"/>
                        </a:rPr>
                        <a:t>A.7</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u="none" strike="noStrike" dirty="0">
                          <a:solidFill>
                            <a:schemeClr val="tx1"/>
                          </a:solidFill>
                          <a:effectLst/>
                          <a:latin typeface="Arial Nova Cond Light" panose="020B0306020202020204" pitchFamily="34" charset="0"/>
                        </a:rPr>
                        <a:t>Dossier d'exploitation comprenant données de Fabrication + Exploitation</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291230"/>
                  </a:ext>
                </a:extLst>
              </a:tr>
              <a:tr h="216000">
                <a:tc>
                  <a:txBody>
                    <a:bodyPr/>
                    <a:lstStyle/>
                    <a:p>
                      <a:pPr algn="l" fontAlgn="ctr"/>
                      <a:r>
                        <a:rPr lang="fr-FR" sz="1100" u="none" strike="noStrike">
                          <a:solidFill>
                            <a:schemeClr val="tx1"/>
                          </a:solidFill>
                          <a:effectLst/>
                          <a:latin typeface="Arial Nova Cond Light" panose="020B0306020202020204" pitchFamily="34" charset="0"/>
                        </a:rPr>
                        <a:t>A.7</a:t>
                      </a:r>
                      <a:endParaRPr lang="fr-FR" sz="1100" b="0" i="0" u="none" strike="noStrike">
                        <a:solidFill>
                          <a:schemeClr val="tx1"/>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u="none" strike="noStrike" dirty="0">
                          <a:solidFill>
                            <a:schemeClr val="tx1"/>
                          </a:solidFill>
                          <a:effectLst/>
                          <a:latin typeface="Arial Nova Cond Light" panose="020B0306020202020204" pitchFamily="34" charset="0"/>
                        </a:rPr>
                        <a:t>Registre unique d'opérations et d'interventions</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019847"/>
                  </a:ext>
                </a:extLst>
              </a:tr>
              <a:tr h="108000">
                <a:tc>
                  <a:txBody>
                    <a:bodyPr/>
                    <a:lstStyle/>
                    <a:p>
                      <a:pPr algn="l" fontAlgn="ctr"/>
                      <a:r>
                        <a:rPr lang="fr-FR" sz="1100" u="none" strike="noStrike" dirty="0">
                          <a:solidFill>
                            <a:schemeClr val="tx1"/>
                          </a:solidFill>
                          <a:effectLst/>
                          <a:latin typeface="Arial Nova Cond Light" panose="020B0306020202020204" pitchFamily="34" charset="0"/>
                        </a:rPr>
                        <a:t>A.7</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u="none" strike="noStrike" dirty="0">
                          <a:solidFill>
                            <a:schemeClr val="tx1"/>
                          </a:solidFill>
                          <a:effectLst/>
                          <a:latin typeface="Arial Nova Cond Light" panose="020B0306020202020204" pitchFamily="34" charset="0"/>
                        </a:rPr>
                        <a:t>Liste 6.III l’essentiel des infos pour un site</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395404"/>
                  </a:ext>
                </a:extLst>
              </a:tr>
              <a:tr h="0">
                <a:tc>
                  <a:txBody>
                    <a:bodyPr/>
                    <a:lstStyle/>
                    <a:p>
                      <a:pPr algn="l" fontAlgn="ctr"/>
                      <a:r>
                        <a:rPr lang="fr-FR" sz="1100" u="none" strike="noStrike" dirty="0">
                          <a:solidFill>
                            <a:schemeClr val="tx1"/>
                          </a:solidFill>
                          <a:effectLst/>
                          <a:latin typeface="Arial Nova Cond Light" panose="020B0306020202020204" pitchFamily="34" charset="0"/>
                        </a:rPr>
                        <a:t>B.6.1</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100" u="none" strike="noStrike" dirty="0">
                          <a:solidFill>
                            <a:schemeClr val="tx1"/>
                          </a:solidFill>
                          <a:effectLst/>
                          <a:latin typeface="Arial Nova Cond Light" panose="020B0306020202020204" pitchFamily="34" charset="0"/>
                        </a:rPr>
                        <a:t>La notice en Français de l'ensemble est suffisante pour un récipient chapitre B</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00">
                <a:tc>
                  <a:txBody>
                    <a:bodyPr/>
                    <a:lstStyle/>
                    <a:p>
                      <a:pPr algn="l" fontAlgn="ctr"/>
                      <a:r>
                        <a:rPr lang="fr-FR" sz="1100" u="none" strike="noStrike" dirty="0">
                          <a:solidFill>
                            <a:schemeClr val="tx1"/>
                          </a:solidFill>
                          <a:effectLst/>
                          <a:latin typeface="Arial Nova Cond Light" panose="020B0306020202020204" pitchFamily="34" charset="0"/>
                        </a:rPr>
                        <a:t>E.1.1</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0087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fr-FR" sz="1100" u="none" strike="noStrike" dirty="0">
                          <a:solidFill>
                            <a:schemeClr val="tx1"/>
                          </a:solidFill>
                          <a:effectLst/>
                          <a:latin typeface="Arial Nova Cond Light" panose="020B0306020202020204" pitchFamily="34" charset="0"/>
                        </a:rPr>
                        <a:t>Plus besoin de document de recherche infructueuse pour les récipients</a:t>
                      </a:r>
                      <a:r>
                        <a:rPr lang="fr-FR" sz="1100" u="none" strike="noStrike" baseline="0" dirty="0">
                          <a:solidFill>
                            <a:schemeClr val="tx1"/>
                          </a:solidFill>
                          <a:effectLst/>
                          <a:latin typeface="Arial Nova Cond Light" panose="020B0306020202020204" pitchFamily="34" charset="0"/>
                        </a:rPr>
                        <a:t> TDC</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rgbClr val="0087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2240018"/>
                  </a:ext>
                </a:extLst>
              </a:tr>
            </a:tbl>
          </a:graphicData>
        </a:graphic>
      </p:graphicFrame>
      <p:cxnSp>
        <p:nvCxnSpPr>
          <p:cNvPr id="26" name="Connecteur droit 25">
            <a:extLst>
              <a:ext uri="{FF2B5EF4-FFF2-40B4-BE49-F238E27FC236}">
                <a16:creationId xmlns:a16="http://schemas.microsoft.com/office/drawing/2014/main" id="{13F5F875-8EF1-4D9C-8D2B-6B255CE5DB9D}"/>
              </a:ext>
            </a:extLst>
          </p:cNvPr>
          <p:cNvCxnSpPr>
            <a:cxnSpLocks/>
          </p:cNvCxnSpPr>
          <p:nvPr/>
        </p:nvCxnSpPr>
        <p:spPr>
          <a:xfrm flipH="1" flipV="1">
            <a:off x="2315270" y="2071737"/>
            <a:ext cx="1048858" cy="359156"/>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7D08335-939B-43E4-9825-4783A70F3C67}"/>
              </a:ext>
            </a:extLst>
          </p:cNvPr>
          <p:cNvCxnSpPr>
            <a:cxnSpLocks/>
          </p:cNvCxnSpPr>
          <p:nvPr/>
        </p:nvCxnSpPr>
        <p:spPr>
          <a:xfrm flipV="1">
            <a:off x="1465886" y="2931887"/>
            <a:ext cx="1939758" cy="408726"/>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sp>
        <p:nvSpPr>
          <p:cNvPr id="28" name="Forme libre : forme 27">
            <a:extLst>
              <a:ext uri="{FF2B5EF4-FFF2-40B4-BE49-F238E27FC236}">
                <a16:creationId xmlns:a16="http://schemas.microsoft.com/office/drawing/2014/main" id="{F1FAF4B4-4150-4C98-B94C-A4D272705038}"/>
              </a:ext>
            </a:extLst>
          </p:cNvPr>
          <p:cNvSpPr/>
          <p:nvPr/>
        </p:nvSpPr>
        <p:spPr>
          <a:xfrm>
            <a:off x="2936081" y="364331"/>
            <a:ext cx="2586038" cy="678657"/>
          </a:xfrm>
          <a:custGeom>
            <a:avLst/>
            <a:gdLst>
              <a:gd name="connsiteX0" fmla="*/ 0 w 2586038"/>
              <a:gd name="connsiteY0" fmla="*/ 0 h 678657"/>
              <a:gd name="connsiteX1" fmla="*/ 0 w 2586038"/>
              <a:gd name="connsiteY1" fmla="*/ 678657 h 678657"/>
              <a:gd name="connsiteX2" fmla="*/ 2586038 w 2586038"/>
              <a:gd name="connsiteY2" fmla="*/ 678657 h 678657"/>
            </a:gdLst>
            <a:ahLst/>
            <a:cxnLst>
              <a:cxn ang="0">
                <a:pos x="connsiteX0" y="connsiteY0"/>
              </a:cxn>
              <a:cxn ang="0">
                <a:pos x="connsiteX1" y="connsiteY1"/>
              </a:cxn>
              <a:cxn ang="0">
                <a:pos x="connsiteX2" y="connsiteY2"/>
              </a:cxn>
            </a:cxnLst>
            <a:rect l="l" t="t" r="r" b="b"/>
            <a:pathLst>
              <a:path w="2586038" h="678657">
                <a:moveTo>
                  <a:pt x="0" y="0"/>
                </a:moveTo>
                <a:lnTo>
                  <a:pt x="0" y="678657"/>
                </a:lnTo>
                <a:lnTo>
                  <a:pt x="2586038" y="678657"/>
                </a:lnTo>
              </a:path>
            </a:pathLst>
          </a:custGeom>
          <a:noFill/>
          <a:ln>
            <a:solidFill>
              <a:srgbClr val="AE8D7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1395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 y="-12153"/>
            <a:ext cx="9143999" cy="748220"/>
          </a:xfrm>
        </p:spPr>
        <p:txBody>
          <a:bodyPr>
            <a:normAutofit/>
          </a:bodyPr>
          <a:lstStyle/>
          <a:p>
            <a:r>
              <a:rPr lang="fr-FR" sz="2800" dirty="0"/>
              <a:t>A7- Dossier d’exploitation </a:t>
            </a:r>
          </a:p>
        </p:txBody>
      </p:sp>
      <p:sp>
        <p:nvSpPr>
          <p:cNvPr id="2" name="Espace réservé du contenu 1"/>
          <p:cNvSpPr>
            <a:spLocks noGrp="1"/>
          </p:cNvSpPr>
          <p:nvPr>
            <p:ph idx="1"/>
          </p:nvPr>
        </p:nvSpPr>
        <p:spPr>
          <a:xfrm>
            <a:off x="234977" y="1094733"/>
            <a:ext cx="8746444" cy="3783121"/>
          </a:xfrm>
        </p:spPr>
        <p:txBody>
          <a:bodyPr>
            <a:normAutofit/>
          </a:bodyPr>
          <a:lstStyle/>
          <a:p>
            <a:pPr>
              <a:lnSpc>
                <a:spcPct val="80000"/>
              </a:lnSpc>
            </a:pPr>
            <a:r>
              <a:rPr lang="fr-FR" sz="1800" b="1" u="sng" dirty="0"/>
              <a:t>A.7.1 Partie fabrication</a:t>
            </a:r>
          </a:p>
          <a:p>
            <a:pPr lvl="1" algn="just"/>
            <a:r>
              <a:rPr lang="fr-FR" sz="1200" dirty="0"/>
              <a:t>Pour les récipients (chapitre C) &amp; tuyauteries (chapitre D), pas de changement</a:t>
            </a:r>
          </a:p>
          <a:p>
            <a:pPr lvl="1" algn="just"/>
            <a:r>
              <a:rPr lang="fr-FR" sz="1200" dirty="0"/>
              <a:t>Pour les récipients avec dispositions spécifiques </a:t>
            </a:r>
            <a:r>
              <a:rPr lang="fr-FR" sz="1200" i="1" dirty="0">
                <a:solidFill>
                  <a:srgbClr val="404040"/>
                </a:solidFill>
              </a:rPr>
              <a:t>(cf. B.6.1 ci-dessous)</a:t>
            </a:r>
            <a:endParaRPr lang="fr-FR" sz="1400" i="1" dirty="0">
              <a:solidFill>
                <a:srgbClr val="404040"/>
              </a:solidFill>
            </a:endParaRPr>
          </a:p>
          <a:p>
            <a:pPr lvl="1"/>
            <a:endParaRPr lang="fr-FR" sz="1600" i="1" dirty="0">
              <a:solidFill>
                <a:srgbClr val="404040"/>
              </a:solidFill>
            </a:endParaRPr>
          </a:p>
          <a:p>
            <a:pPr lvl="1"/>
            <a:endParaRPr lang="fr-FR" sz="1600" i="1" dirty="0">
              <a:solidFill>
                <a:srgbClr val="404040"/>
              </a:solidFill>
            </a:endParaRPr>
          </a:p>
          <a:p>
            <a:pPr lvl="1"/>
            <a:endParaRPr lang="fr-FR" sz="1600" i="1" dirty="0">
              <a:solidFill>
                <a:srgbClr val="404040"/>
              </a:solidFill>
            </a:endParaRPr>
          </a:p>
          <a:p>
            <a:pPr lvl="1"/>
            <a:endParaRPr lang="fr-FR" sz="1600" i="1" dirty="0">
              <a:solidFill>
                <a:srgbClr val="404040"/>
              </a:solidFill>
            </a:endParaRPr>
          </a:p>
          <a:p>
            <a:pPr lvl="1"/>
            <a:endParaRPr lang="fr-FR" sz="1600" i="1" dirty="0">
              <a:solidFill>
                <a:srgbClr val="404040"/>
              </a:solidFill>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47</a:t>
            </a:fld>
            <a:endParaRPr lang="fr-FR" dirty="0"/>
          </a:p>
        </p:txBody>
      </p:sp>
      <p:sp>
        <p:nvSpPr>
          <p:cNvPr id="6" name="Rectangle 5"/>
          <p:cNvSpPr/>
          <p:nvPr/>
        </p:nvSpPr>
        <p:spPr>
          <a:xfrm>
            <a:off x="-26026" y="591366"/>
            <a:ext cx="9143999" cy="400110"/>
          </a:xfrm>
          <a:prstGeom prst="rect">
            <a:avLst/>
          </a:prstGeom>
        </p:spPr>
        <p:txBody>
          <a:bodyPr wrap="square">
            <a:spAutoFit/>
          </a:bodyPr>
          <a:lstStyle/>
          <a:p>
            <a:pPr lvl="5" algn="just"/>
            <a:r>
              <a:rPr lang="fr-FR" sz="1000" i="1" dirty="0">
                <a:latin typeface="ArialNarrow"/>
              </a:rPr>
              <a:t>(Le CTP préconise de faire un dossier d’exploitation par système frigorifique</a:t>
            </a:r>
          </a:p>
          <a:p>
            <a:pPr lvl="5" algn="just"/>
            <a:r>
              <a:rPr lang="fr-FR" sz="1000" i="1" dirty="0">
                <a:latin typeface="ArialNarrow"/>
              </a:rPr>
              <a:t>Ce dossier peut se présenter sous forme de documents papier ou sous format numérique)</a:t>
            </a:r>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75" y="2157207"/>
            <a:ext cx="4387983" cy="1330605"/>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19" y="3729594"/>
            <a:ext cx="2301980" cy="1264468"/>
          </a:xfrm>
          <a:prstGeom prst="rect">
            <a:avLst/>
          </a:prstGeom>
        </p:spPr>
      </p:pic>
      <p:sp>
        <p:nvSpPr>
          <p:cNvPr id="11" name="Rectangle 10"/>
          <p:cNvSpPr/>
          <p:nvPr/>
        </p:nvSpPr>
        <p:spPr>
          <a:xfrm>
            <a:off x="112461" y="1849430"/>
            <a:ext cx="1574277" cy="307777"/>
          </a:xfrm>
          <a:prstGeom prst="rect">
            <a:avLst/>
          </a:prstGeom>
        </p:spPr>
        <p:txBody>
          <a:bodyPr wrap="none">
            <a:spAutoFit/>
          </a:bodyPr>
          <a:lstStyle/>
          <a:p>
            <a:r>
              <a:rPr lang="fr-FR" sz="1400" i="1" u="sng" dirty="0">
                <a:solidFill>
                  <a:srgbClr val="36849B"/>
                </a:solidFill>
              </a:rPr>
              <a:t>cf. CTP 2020 – A7.1</a:t>
            </a:r>
          </a:p>
        </p:txBody>
      </p:sp>
      <p:sp>
        <p:nvSpPr>
          <p:cNvPr id="12" name="Rectangle 11"/>
          <p:cNvSpPr/>
          <p:nvPr/>
        </p:nvSpPr>
        <p:spPr>
          <a:xfrm>
            <a:off x="37275" y="3464020"/>
            <a:ext cx="1567865" cy="307777"/>
          </a:xfrm>
          <a:prstGeom prst="rect">
            <a:avLst/>
          </a:prstGeom>
        </p:spPr>
        <p:txBody>
          <a:bodyPr wrap="none">
            <a:spAutoFit/>
          </a:bodyPr>
          <a:lstStyle/>
          <a:p>
            <a:r>
              <a:rPr lang="fr-FR" sz="1400" i="1" u="sng" dirty="0"/>
              <a:t>cf. CTP 2014 – B6.1</a:t>
            </a:r>
          </a:p>
        </p:txBody>
      </p:sp>
      <p:sp>
        <p:nvSpPr>
          <p:cNvPr id="13" name="Rectangle 12"/>
          <p:cNvSpPr/>
          <p:nvPr/>
        </p:nvSpPr>
        <p:spPr>
          <a:xfrm>
            <a:off x="4545974" y="1865622"/>
            <a:ext cx="1567865" cy="307777"/>
          </a:xfrm>
          <a:prstGeom prst="rect">
            <a:avLst/>
          </a:prstGeom>
        </p:spPr>
        <p:txBody>
          <a:bodyPr wrap="none">
            <a:spAutoFit/>
          </a:bodyPr>
          <a:lstStyle/>
          <a:p>
            <a:r>
              <a:rPr lang="fr-FR" sz="1400" i="1" u="sng" dirty="0">
                <a:solidFill>
                  <a:srgbClr val="36849B"/>
                </a:solidFill>
              </a:rPr>
              <a:t>cf. CTP 2020 – B6.1</a:t>
            </a:r>
          </a:p>
        </p:txBody>
      </p:sp>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531" y="2157207"/>
            <a:ext cx="4673170" cy="1347512"/>
          </a:xfrm>
          <a:prstGeom prst="rect">
            <a:avLst/>
          </a:prstGeom>
        </p:spPr>
      </p:pic>
      <p:sp>
        <p:nvSpPr>
          <p:cNvPr id="16" name="Rectangle à coins arrondis 15"/>
          <p:cNvSpPr/>
          <p:nvPr/>
        </p:nvSpPr>
        <p:spPr>
          <a:xfrm>
            <a:off x="112461" y="2975675"/>
            <a:ext cx="972420" cy="38745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71618" y="4674620"/>
            <a:ext cx="1533521" cy="358187"/>
          </a:xfrm>
          <a:prstGeom prst="roundRect">
            <a:avLst/>
          </a:prstGeom>
          <a:noFill/>
          <a:ln w="28575">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9" name="Connecteur droit 18"/>
          <p:cNvCxnSpPr/>
          <p:nvPr/>
        </p:nvCxnSpPr>
        <p:spPr>
          <a:xfrm>
            <a:off x="438912" y="4834128"/>
            <a:ext cx="1085088"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219249" y="3115056"/>
            <a:ext cx="756000"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207057" y="3224784"/>
            <a:ext cx="360000" cy="0"/>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stCxn id="16" idx="3"/>
          </p:cNvCxnSpPr>
          <p:nvPr/>
        </p:nvCxnSpPr>
        <p:spPr>
          <a:xfrm>
            <a:off x="1084881" y="3169404"/>
            <a:ext cx="1792431" cy="632873"/>
          </a:xfrm>
          <a:prstGeom prst="straightConnector1">
            <a:avLst/>
          </a:prstGeom>
          <a:ln w="63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885989" y="3617908"/>
            <a:ext cx="4041491" cy="523220"/>
          </a:xfrm>
          <a:prstGeom prst="rect">
            <a:avLst/>
          </a:prstGeom>
        </p:spPr>
        <p:txBody>
          <a:bodyPr wrap="none">
            <a:spAutoFit/>
          </a:bodyPr>
          <a:lstStyle/>
          <a:p>
            <a:r>
              <a:rPr lang="fr-FR" sz="1400" dirty="0">
                <a:solidFill>
                  <a:srgbClr val="FF0000"/>
                </a:solidFill>
              </a:rPr>
              <a:t>*</a:t>
            </a:r>
            <a:r>
              <a:rPr lang="fr-FR" sz="1400" u="sng" dirty="0">
                <a:latin typeface="Arial Nova Cond Light" panose="020B0306020202020204" pitchFamily="34" charset="0"/>
              </a:rPr>
              <a:t>Pour un récipient CE</a:t>
            </a:r>
            <a:r>
              <a:rPr lang="fr-FR" sz="1400" dirty="0">
                <a:latin typeface="Arial Nova Cond Light" panose="020B0306020202020204" pitchFamily="34" charset="0"/>
              </a:rPr>
              <a:t> Chapitre B intégré dans un ensemble, </a:t>
            </a:r>
          </a:p>
          <a:p>
            <a:r>
              <a:rPr lang="fr-FR" sz="1400" dirty="0">
                <a:latin typeface="Arial Nova Cond Light" panose="020B0306020202020204" pitchFamily="34" charset="0"/>
              </a:rPr>
              <a:t>la notice d’instructions de l’ensemble suffit.</a:t>
            </a:r>
          </a:p>
        </p:txBody>
      </p:sp>
      <p:sp>
        <p:nvSpPr>
          <p:cNvPr id="28"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sp>
        <p:nvSpPr>
          <p:cNvPr id="29" name="Rectangle 28"/>
          <p:cNvSpPr/>
          <p:nvPr/>
        </p:nvSpPr>
        <p:spPr>
          <a:xfrm>
            <a:off x="2885989" y="4295538"/>
            <a:ext cx="3706849" cy="523220"/>
          </a:xfrm>
          <a:prstGeom prst="rect">
            <a:avLst/>
          </a:prstGeom>
        </p:spPr>
        <p:txBody>
          <a:bodyPr wrap="none">
            <a:spAutoFit/>
          </a:bodyPr>
          <a:lstStyle/>
          <a:p>
            <a:r>
              <a:rPr lang="fr-FR" sz="1400" dirty="0">
                <a:solidFill>
                  <a:srgbClr val="FF0000"/>
                </a:solidFill>
              </a:rPr>
              <a:t>*</a:t>
            </a:r>
            <a:r>
              <a:rPr lang="fr-FR" sz="1400" u="sng" dirty="0">
                <a:latin typeface="Arial Nova Cond Light" panose="020B0306020202020204" pitchFamily="34" charset="0"/>
              </a:rPr>
              <a:t>Pour un récipient TDC, </a:t>
            </a:r>
            <a:r>
              <a:rPr lang="fr-FR" sz="1400" dirty="0">
                <a:latin typeface="Arial Nova Cond Light" panose="020B0306020202020204" pitchFamily="34" charset="0"/>
              </a:rPr>
              <a:t> la recherche infructueuse n’est</a:t>
            </a:r>
          </a:p>
          <a:p>
            <a:r>
              <a:rPr lang="fr-FR" sz="1400" dirty="0">
                <a:latin typeface="Arial Nova Cond Light" panose="020B0306020202020204" pitchFamily="34" charset="0"/>
              </a:rPr>
              <a:t>Plus requise. (cf. § E1.1)</a:t>
            </a:r>
          </a:p>
        </p:txBody>
      </p:sp>
    </p:spTree>
    <p:extLst>
      <p:ext uri="{BB962C8B-B14F-4D97-AF65-F5344CB8AC3E}">
        <p14:creationId xmlns:p14="http://schemas.microsoft.com/office/powerpoint/2010/main" val="2224531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7859"/>
            <a:ext cx="9144000" cy="713248"/>
          </a:xfrm>
        </p:spPr>
        <p:txBody>
          <a:bodyPr>
            <a:normAutofit/>
          </a:bodyPr>
          <a:lstStyle/>
          <a:p>
            <a:r>
              <a:rPr lang="fr-FR" sz="2800" dirty="0"/>
              <a:t>A7- Dossier d’exploitation</a:t>
            </a:r>
          </a:p>
        </p:txBody>
      </p:sp>
      <p:sp>
        <p:nvSpPr>
          <p:cNvPr id="2" name="Espace réservé du contenu 1"/>
          <p:cNvSpPr>
            <a:spLocks noGrp="1"/>
          </p:cNvSpPr>
          <p:nvPr>
            <p:ph idx="1"/>
          </p:nvPr>
        </p:nvSpPr>
        <p:spPr>
          <a:xfrm>
            <a:off x="289560" y="838307"/>
            <a:ext cx="8595360" cy="4320000"/>
          </a:xfrm>
        </p:spPr>
        <p:txBody>
          <a:bodyPr>
            <a:normAutofit/>
          </a:bodyPr>
          <a:lstStyle/>
          <a:p>
            <a:pPr marL="0" indent="0" algn="just">
              <a:spcAft>
                <a:spcPts val="600"/>
              </a:spcAft>
              <a:buNone/>
            </a:pPr>
            <a:r>
              <a:rPr lang="fr-FR" sz="2000" i="1" dirty="0"/>
              <a:t>l’exploitant doit disposer d'une liste de l'ensemble de ses équipements </a:t>
            </a:r>
          </a:p>
          <a:p>
            <a:pPr marL="0" indent="0" algn="just">
              <a:spcAft>
                <a:spcPts val="600"/>
              </a:spcAft>
              <a:buNone/>
            </a:pPr>
            <a:endParaRPr lang="fr-FR" sz="2000" i="1" dirty="0"/>
          </a:p>
          <a:p>
            <a:pPr>
              <a:lnSpc>
                <a:spcPct val="80000"/>
              </a:lnSpc>
              <a:spcBef>
                <a:spcPts val="800"/>
              </a:spcBef>
            </a:pPr>
            <a:r>
              <a:rPr lang="fr-FR" sz="2000" b="1" u="sng" dirty="0"/>
              <a:t>A.7.2 Partie exploitation</a:t>
            </a:r>
          </a:p>
          <a:p>
            <a:pPr marL="0" indent="0" algn="just">
              <a:spcBef>
                <a:spcPts val="600"/>
              </a:spcBef>
              <a:spcAft>
                <a:spcPts val="600"/>
              </a:spcAft>
              <a:buNone/>
            </a:pPr>
            <a:r>
              <a:rPr lang="fr-FR" sz="1800" b="1" dirty="0"/>
              <a:t>     </a:t>
            </a:r>
            <a:r>
              <a:rPr lang="fr-FR" sz="1600" b="1" dirty="0"/>
              <a:t>Avec les précisions suivantes :</a:t>
            </a:r>
          </a:p>
          <a:p>
            <a:pPr lvl="1" algn="just">
              <a:spcBef>
                <a:spcPts val="600"/>
              </a:spcBef>
              <a:spcAft>
                <a:spcPts val="600"/>
              </a:spcAft>
            </a:pPr>
            <a:r>
              <a:rPr lang="fr-FR" sz="1800" dirty="0"/>
              <a:t> </a:t>
            </a:r>
            <a:r>
              <a:rPr lang="fr-FR" sz="1800" dirty="0">
                <a:solidFill>
                  <a:srgbClr val="FF0000"/>
                </a:solidFill>
              </a:rPr>
              <a:t>*</a:t>
            </a:r>
            <a:r>
              <a:rPr lang="fr-FR" sz="1800" dirty="0"/>
              <a:t>Un registre qui peut-être unique où sont consignées toutes les opérations ou </a:t>
            </a:r>
            <a:r>
              <a:rPr lang="fr-FR" sz="1800" b="1" u="sng" dirty="0"/>
              <a:t>interventions datées</a:t>
            </a:r>
            <a:r>
              <a:rPr lang="fr-FR" sz="1800" dirty="0"/>
              <a:t> suivantes:</a:t>
            </a:r>
          </a:p>
          <a:p>
            <a:pPr lvl="2" algn="just"/>
            <a:r>
              <a:rPr lang="fr-FR" sz="1600" dirty="0"/>
              <a:t>Les contrôles (VI ; IP ; RP ; Examens complémentaires) ;</a:t>
            </a:r>
          </a:p>
          <a:p>
            <a:pPr lvl="2" algn="just"/>
            <a:r>
              <a:rPr lang="fr-FR" sz="1600" dirty="0"/>
              <a:t>Les incidents ;</a:t>
            </a:r>
          </a:p>
          <a:p>
            <a:pPr lvl="2" algn="just"/>
            <a:r>
              <a:rPr lang="fr-FR" sz="1600" dirty="0"/>
              <a:t>Les événements (remplacement de soupape</a:t>
            </a:r>
            <a:r>
              <a:rPr lang="fr-FR" sz="1400" dirty="0"/>
              <a:t>(s)</a:t>
            </a:r>
            <a:r>
              <a:rPr lang="fr-FR" sz="1600" dirty="0"/>
              <a:t>, test de pressostat</a:t>
            </a:r>
            <a:r>
              <a:rPr lang="fr-FR" sz="1400" dirty="0"/>
              <a:t>(s)</a:t>
            </a:r>
            <a:r>
              <a:rPr lang="fr-FR" sz="1600" dirty="0"/>
              <a:t>…) ;</a:t>
            </a:r>
          </a:p>
          <a:p>
            <a:pPr lvl="2" algn="just"/>
            <a:r>
              <a:rPr lang="fr-FR" sz="1600" dirty="0"/>
              <a:t>Les réparations ou modifications.</a:t>
            </a:r>
          </a:p>
          <a:p>
            <a:pPr marL="685800" lvl="2" indent="0">
              <a:buNone/>
            </a:pPr>
            <a:endParaRPr lang="fr-FR" sz="1700" dirty="0"/>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48</a:t>
            </a:fld>
            <a:endParaRPr lang="fr-FR"/>
          </a:p>
        </p:txBody>
      </p:sp>
      <p:sp>
        <p:nvSpPr>
          <p:cNvPr id="6"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spTree>
    <p:extLst>
      <p:ext uri="{BB962C8B-B14F-4D97-AF65-F5344CB8AC3E}">
        <p14:creationId xmlns:p14="http://schemas.microsoft.com/office/powerpoint/2010/main" val="3568808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5479"/>
            <a:ext cx="9144000" cy="729348"/>
          </a:xfrm>
        </p:spPr>
        <p:txBody>
          <a:bodyPr>
            <a:normAutofit/>
          </a:bodyPr>
          <a:lstStyle/>
          <a:p>
            <a:r>
              <a:rPr lang="fr-FR" sz="2800" dirty="0"/>
              <a:t>A7- Dossier d’exploitation</a:t>
            </a:r>
          </a:p>
        </p:txBody>
      </p:sp>
      <p:sp>
        <p:nvSpPr>
          <p:cNvPr id="2" name="Espace réservé du contenu 1"/>
          <p:cNvSpPr>
            <a:spLocks noGrp="1"/>
          </p:cNvSpPr>
          <p:nvPr>
            <p:ph idx="1"/>
          </p:nvPr>
        </p:nvSpPr>
        <p:spPr>
          <a:xfrm>
            <a:off x="342900" y="915263"/>
            <a:ext cx="8572500" cy="3852000"/>
          </a:xfrm>
        </p:spPr>
        <p:txBody>
          <a:bodyPr>
            <a:normAutofit/>
          </a:bodyPr>
          <a:lstStyle/>
          <a:p>
            <a:r>
              <a:rPr lang="fr-FR" sz="2000" b="1" dirty="0"/>
              <a:t>Précisions</a:t>
            </a:r>
          </a:p>
          <a:p>
            <a:pPr lvl="1" algn="just">
              <a:spcBef>
                <a:spcPts val="600"/>
              </a:spcBef>
              <a:spcAft>
                <a:spcPts val="600"/>
              </a:spcAft>
            </a:pPr>
            <a:r>
              <a:rPr lang="fr-FR" sz="1800" dirty="0"/>
              <a:t> </a:t>
            </a:r>
            <a:r>
              <a:rPr lang="fr-FR" sz="1800" dirty="0">
                <a:solidFill>
                  <a:srgbClr val="FF0000"/>
                </a:solidFill>
              </a:rPr>
              <a:t>*</a:t>
            </a:r>
            <a:r>
              <a:rPr lang="fr-FR" sz="1800" dirty="0"/>
              <a:t>Certificats de réglage des pressostats de sécurité en vue de la RP :</a:t>
            </a:r>
          </a:p>
          <a:p>
            <a:pPr lvl="2" algn="just"/>
            <a:r>
              <a:rPr lang="fr-FR" sz="1600" dirty="0"/>
              <a:t>La personne compétente atteste de la vérification du réglage du (des) pressostat(s) de sécurité. </a:t>
            </a:r>
          </a:p>
          <a:p>
            <a:pPr lvl="2" algn="just"/>
            <a:r>
              <a:rPr lang="fr-FR" sz="1600" dirty="0"/>
              <a:t>Opération devant avoir moins de </a:t>
            </a:r>
            <a:r>
              <a:rPr lang="fr-FR" sz="1600" u="sng" dirty="0"/>
              <a:t>12 mois</a:t>
            </a:r>
            <a:r>
              <a:rPr lang="fr-FR" sz="1600" dirty="0"/>
              <a:t> au moment de la Requalification Périodique.</a:t>
            </a:r>
          </a:p>
          <a:p>
            <a:pPr lvl="2" algn="just"/>
            <a:endParaRPr lang="fr-FR" sz="1600" dirty="0"/>
          </a:p>
          <a:p>
            <a:pPr lvl="1" algn="just">
              <a:spcBef>
                <a:spcPts val="600"/>
              </a:spcBef>
              <a:spcAft>
                <a:spcPts val="600"/>
              </a:spcAft>
            </a:pPr>
            <a:r>
              <a:rPr lang="fr-FR" sz="1800" dirty="0"/>
              <a:t>Un dossier d’intervention comportant :</a:t>
            </a:r>
          </a:p>
          <a:p>
            <a:pPr lvl="2" algn="just"/>
            <a:r>
              <a:rPr lang="fr-FR" sz="1600" dirty="0"/>
              <a:t>Déclaration de conformité selon l’AM du 20/11/2017 intervention Notable</a:t>
            </a:r>
          </a:p>
          <a:p>
            <a:pPr lvl="2" algn="just"/>
            <a:r>
              <a:rPr lang="fr-FR" sz="1600" dirty="0"/>
              <a:t>Attestation de conformité selon l’AM du 20/11/2017 intervention Non Notable </a:t>
            </a:r>
          </a:p>
          <a:p>
            <a:pPr marL="685800" lvl="2" indent="0" algn="just">
              <a:buNone/>
            </a:pPr>
            <a:r>
              <a:rPr lang="fr-FR" sz="1600" dirty="0"/>
              <a:t>(cf. fiche Technique n°10).</a:t>
            </a:r>
          </a:p>
          <a:p>
            <a:pPr lvl="2"/>
            <a:endParaRPr lang="fr-FR" sz="1600" dirty="0"/>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49</a:t>
            </a:fld>
            <a:endParaRPr lang="fr-FR"/>
          </a:p>
        </p:txBody>
      </p:sp>
      <p:sp>
        <p:nvSpPr>
          <p:cNvPr id="6"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spTree>
    <p:extLst>
      <p:ext uri="{BB962C8B-B14F-4D97-AF65-F5344CB8AC3E}">
        <p14:creationId xmlns:p14="http://schemas.microsoft.com/office/powerpoint/2010/main" val="111451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Bureau de la Sécurité des </a:t>
            </a:r>
            <a:r>
              <a:rPr kumimoji="0" lang="fr-FR" sz="800" b="1" i="0" u="none" strike="noStrike" kern="1200" cap="all" spc="-1" normalizeH="0" baseline="0" noProof="0" dirty="0">
                <a:ln>
                  <a:noFill/>
                </a:ln>
                <a:solidFill>
                  <a:srgbClr val="000000"/>
                </a:solidFill>
                <a:effectLst/>
                <a:uLnTx/>
                <a:uFillTx/>
                <a:latin typeface="Marianne"/>
              </a:rPr>
              <a:t>é</a:t>
            </a:r>
            <a:r>
              <a:rPr kumimoji="0" lang="fr-FR" sz="800" b="1" i="0" u="none" strike="noStrike" kern="1200" cap="none" spc="-1" normalizeH="0" baseline="0" noProof="0" dirty="0">
                <a:ln>
                  <a:noFill/>
                </a:ln>
                <a:solidFill>
                  <a:srgbClr val="000000"/>
                </a:solidFill>
                <a:effectLst/>
                <a:uLnTx/>
                <a:uFillTx/>
                <a:latin typeface="Marianne"/>
              </a:rPr>
              <a:t>quipements à Risques et des Réseaux</a:t>
            </a:r>
            <a:endParaRPr kumimoji="0" lang="fr-FR" sz="800" b="0" i="0" u="none" strike="noStrike" kern="1200" cap="none" spc="-1" normalizeH="0" baseline="0" noProof="0" dirty="0">
              <a:ln>
                <a:noFill/>
              </a:ln>
              <a:solidFill>
                <a:prstClr val="black"/>
              </a:solidFill>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8"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Pourquoi une nouvelle version du CTP</a:t>
            </a: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10" name="TextShape 2"/>
          <p:cNvSpPr txBox="1"/>
          <p:nvPr/>
        </p:nvSpPr>
        <p:spPr>
          <a:xfrm>
            <a:off x="379886" y="1059582"/>
            <a:ext cx="8423640" cy="3528392"/>
          </a:xfrm>
          <a:prstGeom prst="rect">
            <a:avLst/>
          </a:prstGeom>
          <a:noFill/>
          <a:ln>
            <a:noFill/>
          </a:ln>
        </p:spPr>
        <p:txBody>
          <a:bodyPr lIns="0" tIns="0" rIns="0" bIns="0">
            <a:noAutofit/>
          </a:bodyPr>
          <a:lstStyle/>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Arrêté du 20 novembre 2017 article 13</a:t>
            </a:r>
            <a:endParaRPr kumimoji="0" lang="fr-FR" sz="1800" b="1" i="0" u="none" strike="noStrike" kern="1200" cap="none" spc="-1" normalizeH="0" baseline="0" noProof="0" dirty="0">
              <a:ln>
                <a:noFill/>
              </a:ln>
              <a:solidFill>
                <a:prstClr val="black"/>
              </a:solidFill>
              <a:effectLst/>
              <a:uLnTx/>
              <a:uFillTx/>
              <a:latin typeface="Marianne"/>
            </a:endParaRP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1" normalizeH="0" baseline="0" noProof="0" dirty="0">
                <a:ln>
                  <a:noFill/>
                </a:ln>
                <a:solidFill>
                  <a:prstClr val="black"/>
                </a:solidFill>
                <a:effectLst/>
                <a:uLnTx/>
                <a:uFillTx/>
                <a:latin typeface="Marianne"/>
              </a:rPr>
              <a:t>	</a:t>
            </a:r>
            <a:r>
              <a:rPr kumimoji="0" lang="fr-FR" sz="1600" b="0" i="0" u="none" strike="noStrike" kern="1200" cap="none" spc="0" normalizeH="0" baseline="0" noProof="0" dirty="0">
                <a:ln>
                  <a:noFill/>
                </a:ln>
                <a:solidFill>
                  <a:prstClr val="black"/>
                </a:solidFill>
                <a:effectLst/>
                <a:uLnTx/>
                <a:uFillTx/>
                <a:latin typeface="Marianne" pitchFamily="50" charset="0"/>
              </a:rPr>
              <a:t>IV. - Le plan d’inspection est établi selon les … cahiers techniques professionnels approuvés par décision du ministre chargé de la sécurité industrielle … . </a:t>
            </a: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arianne" pitchFamily="50" charset="0"/>
              </a:rPr>
              <a:t>	Tout nouveau … cahier technique professionnel et toute modification de ….  cahier technique professionnel existant sont établis en accord avec le guide professionnel reconnu mentionné au 2° de l’article R. 557-14-4 du code de l’environnement. </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0" marR="0" lvl="0" indent="0" algn="l" defTabSz="914400" rtl="0" eaLnBrk="1" fontAlgn="auto" latinLnBrk="0" hangingPunct="1">
              <a:lnSpc>
                <a:spcPct val="100000"/>
              </a:lnSpc>
              <a:spcBef>
                <a:spcPts val="0"/>
              </a:spcBef>
              <a:spcAft>
                <a:spcPts val="499"/>
              </a:spcAft>
              <a:buClrTx/>
              <a:buSzTx/>
              <a:buFontTx/>
              <a:buNone/>
              <a:tabLst/>
              <a:defRPr/>
            </a:pPr>
            <a:endParaRPr kumimoji="0" lang="fr-FR" sz="1800" b="0" i="0" u="none" strike="noStrike" kern="1200" cap="none" spc="-1" normalizeH="0" baseline="0" noProof="0" dirty="0">
              <a:ln>
                <a:noFill/>
              </a:ln>
              <a:solidFill>
                <a:srgbClr val="000000"/>
              </a:solidFill>
              <a:effectLst/>
              <a:uLnTx/>
              <a:uFillTx/>
              <a:latin typeface="Marianne"/>
            </a:endParaRPr>
          </a:p>
          <a:p>
            <a:pPr marL="0" marR="0" lvl="0" indent="0" algn="l" defTabSz="914400" rtl="0" eaLnBrk="1" fontAlgn="auto" latinLnBrk="0" hangingPunct="1">
              <a:lnSpc>
                <a:spcPct val="100000"/>
              </a:lnSpc>
              <a:spcBef>
                <a:spcPts val="0"/>
              </a:spcBef>
              <a:spcAft>
                <a:spcPts val="499"/>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Marianne"/>
              </a:rPr>
              <a:t>Guide </a:t>
            </a:r>
            <a:r>
              <a:rPr kumimoji="0" lang="fr-FR" sz="1800" b="1" i="0" u="none" strike="noStrike" kern="1200" cap="none" spc="0" normalizeH="0" baseline="0" noProof="0" dirty="0">
                <a:ln>
                  <a:noFill/>
                </a:ln>
                <a:solidFill>
                  <a:prstClr val="black"/>
                </a:solidFill>
                <a:effectLst/>
                <a:uLnTx/>
                <a:uFillTx/>
                <a:latin typeface="Marianne" pitchFamily="50" charset="0"/>
              </a:rPr>
              <a:t>R. 557-14-4 </a:t>
            </a:r>
            <a:endParaRPr kumimoji="0" lang="fr-FR" sz="1800" b="1" i="0" u="none" strike="noStrike" kern="1200" cap="none" spc="-1" normalizeH="0" baseline="0" noProof="0" dirty="0">
              <a:ln>
                <a:noFill/>
              </a:ln>
              <a:solidFill>
                <a:srgbClr val="000000"/>
              </a:solidFill>
              <a:effectLst/>
              <a:uLnTx/>
              <a:uFillTx/>
              <a:latin typeface="Marianne"/>
            </a:endParaRP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itchFamily="50" charset="0"/>
              </a:rPr>
              <a:t>	</a:t>
            </a:r>
            <a:r>
              <a:rPr kumimoji="0" lang="fr-FR" sz="1600" b="0" i="0" u="none" strike="noStrike" kern="1200" cap="none" spc="0" normalizeH="0" baseline="0" noProof="0" dirty="0">
                <a:ln>
                  <a:noFill/>
                </a:ln>
                <a:solidFill>
                  <a:prstClr val="black"/>
                </a:solidFill>
                <a:effectLst/>
                <a:uLnTx/>
                <a:uFillTx/>
                <a:latin typeface="Marianne" pitchFamily="50" charset="0"/>
              </a:rPr>
              <a:t>GGPI 2019-01 </a:t>
            </a:r>
            <a:r>
              <a:rPr kumimoji="0" lang="fr-FR" sz="1600" b="0" i="0" u="none" strike="noStrike" kern="1200" cap="none" spc="0" normalizeH="0" baseline="0" noProof="0" dirty="0">
                <a:ln>
                  <a:noFill/>
                </a:ln>
                <a:solidFill>
                  <a:srgbClr val="002060"/>
                </a:solidFill>
                <a:effectLst/>
                <a:uLnTx/>
                <a:uFillTx/>
                <a:latin typeface="Marianne" pitchFamily="50" charset="0"/>
              </a:rPr>
              <a:t>rév. 0 </a:t>
            </a:r>
            <a:r>
              <a:rPr kumimoji="0" lang="fr-FR" sz="1600" b="0" i="0" u="none" strike="noStrike" kern="1200" cap="none" spc="0" normalizeH="0" baseline="0" noProof="0" dirty="0">
                <a:ln>
                  <a:noFill/>
                </a:ln>
                <a:solidFill>
                  <a:prstClr val="black"/>
                </a:solidFill>
                <a:effectLst/>
                <a:uLnTx/>
                <a:uFillTx/>
                <a:latin typeface="Marianne" pitchFamily="50" charset="0"/>
              </a:rPr>
              <a:t>du 26 mars 2019 chapitre V</a:t>
            </a:r>
            <a:endParaRPr kumimoji="0" lang="fr-FR" sz="1600" b="0" i="0" u="none" strike="noStrike" kern="1200" cap="none" spc="-1" normalizeH="0" baseline="0" noProof="0" dirty="0">
              <a:ln>
                <a:noFill/>
              </a:ln>
              <a:solidFill>
                <a:srgbClr val="000000"/>
              </a:solidFill>
              <a:effectLst/>
              <a:uLnTx/>
              <a:uFillTx/>
              <a:latin typeface="Marianne" pitchFamily="50" charset="0"/>
            </a:endParaRPr>
          </a:p>
          <a:p>
            <a:pPr marL="0" marR="0" lvl="0" indent="0" algn="l" defTabSz="536575" rtl="0" eaLnBrk="1" fontAlgn="auto" latinLnBrk="0" hangingPunct="1">
              <a:lnSpc>
                <a:spcPct val="100000"/>
              </a:lnSpc>
              <a:spcBef>
                <a:spcPts val="0"/>
              </a:spcBef>
              <a:spcAft>
                <a:spcPts val="499"/>
              </a:spcAft>
              <a:buClrTx/>
              <a:buSzTx/>
              <a:buFontTx/>
              <a:buNone/>
              <a:tabLst/>
              <a:defRPr/>
            </a:pPr>
            <a:r>
              <a:rPr kumimoji="0" lang="fr-FR" sz="1600" b="0" i="0" u="none" strike="noStrike" kern="1200" cap="none" spc="-1" normalizeH="0" baseline="0" noProof="0" dirty="0">
                <a:ln>
                  <a:noFill/>
                </a:ln>
                <a:solidFill>
                  <a:srgbClr val="000000"/>
                </a:solidFill>
                <a:effectLst/>
                <a:uLnTx/>
                <a:uFillTx/>
                <a:latin typeface="Marianne" pitchFamily="50" charset="0"/>
              </a:rPr>
              <a:t>	Reconnu par décision BSERR 19</a:t>
            </a:r>
            <a:r>
              <a:rPr kumimoji="0" lang="fr-FR" sz="1600" b="0" i="0" u="none" strike="noStrike" kern="1200" cap="none" spc="-1" normalizeH="0" baseline="0" noProof="0" dirty="0">
                <a:ln>
                  <a:noFill/>
                </a:ln>
                <a:solidFill>
                  <a:srgbClr val="EA5433">
                    <a:lumMod val="60000"/>
                    <a:lumOff val="40000"/>
                  </a:srgbClr>
                </a:solidFill>
                <a:effectLst/>
                <a:uLnTx/>
                <a:uFillTx/>
                <a:latin typeface="Marianne" pitchFamily="50" charset="0"/>
              </a:rPr>
              <a:t>-</a:t>
            </a:r>
            <a:r>
              <a:rPr kumimoji="0" lang="fr-FR" sz="1600" b="0" i="0" u="none" strike="noStrike" kern="1200" cap="none" spc="-1" normalizeH="0" baseline="0" noProof="0" dirty="0">
                <a:ln>
                  <a:noFill/>
                </a:ln>
                <a:solidFill>
                  <a:srgbClr val="000000"/>
                </a:solidFill>
                <a:effectLst/>
                <a:uLnTx/>
                <a:uFillTx/>
                <a:latin typeface="Marianne" pitchFamily="50" charset="0"/>
              </a:rPr>
              <a:t>056 du 24 mai 2019</a:t>
            </a:r>
          </a:p>
          <a:p>
            <a:pPr marL="828000" marR="0" lvl="4" indent="-71640" algn="l" defTabSz="914400" rtl="0" eaLnBrk="1" fontAlgn="auto" latinLnBrk="0" hangingPunct="1">
              <a:lnSpc>
                <a:spcPct val="100000"/>
              </a:lnSpc>
              <a:spcBef>
                <a:spcPts val="99"/>
              </a:spcBef>
              <a:spcAft>
                <a:spcPts val="99"/>
              </a:spcAft>
              <a:buClr>
                <a:srgbClr val="000000"/>
              </a:buClr>
              <a:buSzTx/>
              <a:buFont typeface="Arial"/>
              <a:buChar char="•"/>
              <a:tabLst/>
              <a:defRPr/>
            </a:pPr>
            <a:endParaRPr kumimoji="0" lang="fr-FR" sz="700" b="0" i="0" u="none" strike="noStrike" kern="1200" cap="none" spc="-1" normalizeH="0" baseline="0" noProof="0" dirty="0">
              <a:ln>
                <a:noFill/>
              </a:ln>
              <a:solidFill>
                <a:srgbClr val="000000"/>
              </a:solidFill>
              <a:effectLst/>
              <a:uLnTx/>
              <a:uFillTx/>
              <a:latin typeface="Marianne"/>
            </a:endParaRPr>
          </a:p>
        </p:txBody>
      </p:sp>
    </p:spTree>
    <p:extLst>
      <p:ext uri="{BB962C8B-B14F-4D97-AF65-F5344CB8AC3E}">
        <p14:creationId xmlns:p14="http://schemas.microsoft.com/office/powerpoint/2010/main" val="21009682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 y="-105792"/>
            <a:ext cx="9143998" cy="857250"/>
          </a:xfrm>
        </p:spPr>
        <p:txBody>
          <a:bodyPr>
            <a:normAutofit/>
          </a:bodyPr>
          <a:lstStyle/>
          <a:p>
            <a:r>
              <a:rPr lang="fr-FR" sz="2800" dirty="0"/>
              <a:t>A7.2- Liste 6. III</a:t>
            </a:r>
          </a:p>
        </p:txBody>
      </p:sp>
      <p:sp>
        <p:nvSpPr>
          <p:cNvPr id="2" name="Espace réservé du contenu 1"/>
          <p:cNvSpPr>
            <a:spLocks noGrp="1"/>
          </p:cNvSpPr>
          <p:nvPr>
            <p:ph idx="1"/>
          </p:nvPr>
        </p:nvSpPr>
        <p:spPr>
          <a:xfrm>
            <a:off x="266699" y="984085"/>
            <a:ext cx="8526781" cy="4248000"/>
          </a:xfrm>
        </p:spPr>
        <p:txBody>
          <a:bodyPr>
            <a:normAutofit/>
          </a:bodyPr>
          <a:lstStyle/>
          <a:p>
            <a:r>
              <a:rPr lang="fr-FR" sz="2000" b="1" dirty="0"/>
              <a:t>A.7.2 </a:t>
            </a:r>
            <a:r>
              <a:rPr lang="fr-FR" sz="2000" dirty="0"/>
              <a:t>(cf. Fiche Technique n°7)</a:t>
            </a:r>
          </a:p>
          <a:p>
            <a:pPr lvl="1" algn="just"/>
            <a:r>
              <a:rPr lang="fr-FR" sz="1800" dirty="0"/>
              <a:t>Liste des récipients fixes, tuyauteries ainsi que les équipements ou systèmes frigorifiques au chômage en indiquant à minima:</a:t>
            </a:r>
          </a:p>
          <a:p>
            <a:pPr lvl="2" algn="just"/>
            <a:r>
              <a:rPr lang="fr-FR" sz="1400" dirty="0"/>
              <a:t> leur type (récipient, tuyauterie),</a:t>
            </a:r>
          </a:p>
          <a:p>
            <a:pPr lvl="2" algn="just"/>
            <a:r>
              <a:rPr lang="fr-FR" sz="1400" dirty="0"/>
              <a:t>leur numéro de fabrication, </a:t>
            </a:r>
          </a:p>
          <a:p>
            <a:pPr lvl="2" algn="just"/>
            <a:r>
              <a:rPr lang="fr-FR" sz="1400" dirty="0"/>
              <a:t>Le nom du fabricant,</a:t>
            </a:r>
          </a:p>
          <a:p>
            <a:pPr lvl="2" algn="just"/>
            <a:r>
              <a:rPr lang="fr-FR" sz="1400" dirty="0"/>
              <a:t>Année de fabrication,</a:t>
            </a:r>
          </a:p>
          <a:p>
            <a:pPr lvl="2" algn="just"/>
            <a:r>
              <a:rPr lang="fr-FR" sz="1400" dirty="0"/>
              <a:t>leur(s) DN ou volume(s), </a:t>
            </a:r>
          </a:p>
          <a:p>
            <a:pPr lvl="2" algn="just"/>
            <a:r>
              <a:rPr lang="fr-FR" sz="1400" dirty="0"/>
              <a:t>leur(s) PS,</a:t>
            </a:r>
          </a:p>
          <a:p>
            <a:pPr lvl="2" algn="just"/>
            <a:r>
              <a:rPr lang="fr-FR" sz="1400" dirty="0"/>
              <a:t>Leur régime de surveillance: CTP systèmes frigorifiques</a:t>
            </a:r>
          </a:p>
          <a:p>
            <a:pPr lvl="2" algn="just"/>
            <a:r>
              <a:rPr lang="fr-FR" sz="1400" dirty="0"/>
              <a:t>La date de dernière et prochaine IP,</a:t>
            </a:r>
          </a:p>
          <a:p>
            <a:pPr lvl="2" algn="just"/>
            <a:r>
              <a:rPr lang="fr-FR" sz="1400" dirty="0"/>
              <a:t>La date de dernière et prochaine RP.</a:t>
            </a:r>
          </a:p>
          <a:p>
            <a:pPr marL="85725" indent="0" algn="just">
              <a:buNone/>
            </a:pPr>
            <a:endParaRPr lang="fr-FR" sz="1100" dirty="0">
              <a:solidFill>
                <a:srgbClr val="404040"/>
              </a:solidFill>
            </a:endParaRPr>
          </a:p>
          <a:p>
            <a:pPr marL="85725" indent="0" algn="just">
              <a:buNone/>
            </a:pPr>
            <a:r>
              <a:rPr lang="fr-FR" sz="1100" dirty="0">
                <a:solidFill>
                  <a:srgbClr val="404040"/>
                </a:solidFill>
              </a:rPr>
              <a:t>L’exploitant tient cette liste à la disposition des agents chargés de la surveillance des appareils à pression </a:t>
            </a:r>
            <a:endParaRPr lang="fr-FR" sz="1400" dirty="0">
              <a:solidFill>
                <a:srgbClr val="404040"/>
              </a:solidFill>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50</a:t>
            </a:fld>
            <a:endParaRPr lang="fr-FR"/>
          </a:p>
        </p:txBody>
      </p:sp>
      <p:sp>
        <p:nvSpPr>
          <p:cNvPr id="8" name="Rectangle 7"/>
          <p:cNvSpPr/>
          <p:nvPr/>
        </p:nvSpPr>
        <p:spPr>
          <a:xfrm>
            <a:off x="0" y="620003"/>
            <a:ext cx="9143999" cy="253916"/>
          </a:xfrm>
          <a:prstGeom prst="rect">
            <a:avLst/>
          </a:prstGeom>
        </p:spPr>
        <p:txBody>
          <a:bodyPr wrap="square">
            <a:spAutoFit/>
          </a:bodyPr>
          <a:lstStyle/>
          <a:p>
            <a:pPr algn="ctr"/>
            <a:r>
              <a:rPr lang="fr-FR" sz="1050" dirty="0">
                <a:latin typeface="ArialNarrow"/>
              </a:rPr>
              <a:t>(</a:t>
            </a:r>
            <a:r>
              <a:rPr lang="fr-FR" sz="1050" dirty="0"/>
              <a:t>Liste de l'ensemble des équipements du site</a:t>
            </a:r>
            <a:r>
              <a:rPr lang="fr-FR" sz="1050" dirty="0">
                <a:latin typeface="ArialNarrow"/>
              </a:rPr>
              <a:t>)</a:t>
            </a:r>
          </a:p>
        </p:txBody>
      </p:sp>
    </p:spTree>
    <p:extLst>
      <p:ext uri="{BB962C8B-B14F-4D97-AF65-F5344CB8AC3E}">
        <p14:creationId xmlns:p14="http://schemas.microsoft.com/office/powerpoint/2010/main" val="804985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8609" y="1149169"/>
            <a:ext cx="8526781" cy="3898867"/>
          </a:xfrm>
        </p:spPr>
        <p:txBody>
          <a:bodyPr>
            <a:normAutofit/>
          </a:bodyPr>
          <a:lstStyle/>
          <a:p>
            <a:pPr>
              <a:spcBef>
                <a:spcPts val="1200"/>
              </a:spcBef>
              <a:spcAft>
                <a:spcPts val="600"/>
              </a:spcAft>
            </a:pPr>
            <a:r>
              <a:rPr lang="fr-FR" sz="2000" b="1" dirty="0"/>
              <a:t>A.1.4  </a:t>
            </a:r>
            <a:r>
              <a:rPr lang="fr-FR" sz="2000" b="1" dirty="0">
                <a:solidFill>
                  <a:srgbClr val="FF0000"/>
                </a:solidFill>
              </a:rPr>
              <a:t>*</a:t>
            </a:r>
            <a:r>
              <a:rPr lang="fr-FR" sz="2000" b="1" dirty="0"/>
              <a:t>Conditions de préparation par l’exploitant</a:t>
            </a:r>
          </a:p>
          <a:p>
            <a:pPr>
              <a:spcBef>
                <a:spcPts val="1200"/>
              </a:spcBef>
              <a:spcAft>
                <a:spcPts val="600"/>
              </a:spcAft>
            </a:pPr>
            <a:endParaRPr lang="fr-FR" sz="700" dirty="0"/>
          </a:p>
          <a:p>
            <a:pPr lvl="1" algn="just">
              <a:spcBef>
                <a:spcPts val="600"/>
              </a:spcBef>
              <a:spcAft>
                <a:spcPts val="600"/>
              </a:spcAft>
            </a:pPr>
            <a:r>
              <a:rPr lang="fr-FR" sz="1800" dirty="0"/>
              <a:t>Pour préparer la vérification initiale, l’exploitant :</a:t>
            </a:r>
          </a:p>
          <a:p>
            <a:pPr lvl="2" algn="just">
              <a:spcBef>
                <a:spcPts val="1200"/>
              </a:spcBef>
              <a:spcAft>
                <a:spcPts val="600"/>
              </a:spcAft>
            </a:pPr>
            <a:r>
              <a:rPr lang="fr-FR" sz="1600" dirty="0"/>
              <a:t>donne accès au dossier d’exploitation, </a:t>
            </a:r>
          </a:p>
          <a:p>
            <a:pPr lvl="2" algn="just">
              <a:spcBef>
                <a:spcPts val="600"/>
              </a:spcBef>
              <a:spcAft>
                <a:spcPts val="600"/>
              </a:spcAft>
            </a:pPr>
            <a:r>
              <a:rPr lang="fr-FR" sz="1600" dirty="0"/>
              <a:t>permet l’accès aux récipients, aux tuyauteries et aux accessoires de sécurité </a:t>
            </a:r>
          </a:p>
          <a:p>
            <a:pPr lvl="2" algn="just">
              <a:spcBef>
                <a:spcPts val="600"/>
              </a:spcBef>
              <a:spcAft>
                <a:spcPts val="600"/>
              </a:spcAft>
            </a:pPr>
            <a:r>
              <a:rPr lang="fr-FR" sz="1600" dirty="0"/>
              <a:t>rend visibles les marques d’identité ou les plaques signalétiques et tout marquage indiquant un risque particulier. (CODENV R557 art. 9-8).</a:t>
            </a: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51</a:t>
            </a:fld>
            <a:endParaRPr lang="fr-FR"/>
          </a:p>
        </p:txBody>
      </p:sp>
      <p:sp>
        <p:nvSpPr>
          <p:cNvPr id="6" name="Titre 2"/>
          <p:cNvSpPr>
            <a:spLocks noGrp="1"/>
          </p:cNvSpPr>
          <p:nvPr>
            <p:ph type="title"/>
          </p:nvPr>
        </p:nvSpPr>
        <p:spPr>
          <a:xfrm>
            <a:off x="0" y="7938"/>
            <a:ext cx="9144000" cy="857250"/>
          </a:xfrm>
        </p:spPr>
        <p:txBody>
          <a:bodyPr>
            <a:normAutofit/>
          </a:bodyPr>
          <a:lstStyle/>
          <a:p>
            <a:r>
              <a:rPr lang="fr-FR" sz="2800" dirty="0"/>
              <a:t>A1- La Vérification Initiale</a:t>
            </a:r>
          </a:p>
        </p:txBody>
      </p:sp>
      <p:sp>
        <p:nvSpPr>
          <p:cNvPr id="7"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spTree>
    <p:extLst>
      <p:ext uri="{BB962C8B-B14F-4D97-AF65-F5344CB8AC3E}">
        <p14:creationId xmlns:p14="http://schemas.microsoft.com/office/powerpoint/2010/main" val="906970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814"/>
            <a:ext cx="9144000" cy="857250"/>
          </a:xfrm>
        </p:spPr>
        <p:txBody>
          <a:bodyPr>
            <a:normAutofit/>
          </a:bodyPr>
          <a:lstStyle/>
          <a:p>
            <a:r>
              <a:rPr lang="fr-FR" sz="2800" dirty="0"/>
              <a:t>A1- La Vérification Initiale</a:t>
            </a:r>
          </a:p>
        </p:txBody>
      </p:sp>
      <p:sp>
        <p:nvSpPr>
          <p:cNvPr id="2" name="Espace réservé du contenu 1"/>
          <p:cNvSpPr>
            <a:spLocks noGrp="1"/>
          </p:cNvSpPr>
          <p:nvPr>
            <p:ph idx="1"/>
          </p:nvPr>
        </p:nvSpPr>
        <p:spPr>
          <a:xfrm>
            <a:off x="403860" y="739136"/>
            <a:ext cx="8359140" cy="4404364"/>
          </a:xfrm>
        </p:spPr>
        <p:txBody>
          <a:bodyPr>
            <a:normAutofit lnSpcReduction="10000"/>
          </a:bodyPr>
          <a:lstStyle/>
          <a:p>
            <a:r>
              <a:rPr lang="fr-FR" sz="1400" dirty="0"/>
              <a:t>(cf. Fiche Technique n°2)</a:t>
            </a:r>
          </a:p>
          <a:p>
            <a:pPr lvl="1" algn="just">
              <a:spcBef>
                <a:spcPts val="600"/>
              </a:spcBef>
              <a:spcAft>
                <a:spcPts val="600"/>
              </a:spcAft>
            </a:pPr>
            <a:r>
              <a:rPr lang="fr-FR" sz="1600" dirty="0"/>
              <a:t>1ere opération réglementaire </a:t>
            </a:r>
          </a:p>
          <a:p>
            <a:pPr lvl="2" algn="just"/>
            <a:r>
              <a:rPr lang="fr-FR" sz="1600" dirty="0"/>
              <a:t>Applicable aux </a:t>
            </a:r>
            <a:r>
              <a:rPr lang="fr-FR" sz="1600" u="sng" dirty="0"/>
              <a:t>récipients + tuyauteries + accessoires associées</a:t>
            </a:r>
          </a:p>
          <a:p>
            <a:pPr lvl="2" algn="just"/>
            <a:r>
              <a:rPr lang="fr-FR" sz="1600" dirty="0"/>
              <a:t> </a:t>
            </a:r>
            <a:r>
              <a:rPr lang="fr-FR" sz="1600" dirty="0">
                <a:solidFill>
                  <a:srgbClr val="FF0000"/>
                </a:solidFill>
              </a:rPr>
              <a:t>*</a:t>
            </a:r>
            <a:r>
              <a:rPr lang="fr-FR" sz="1600" dirty="0"/>
              <a:t>Vérifie que les dispositions du PI pourront être mises en œuvre</a:t>
            </a:r>
          </a:p>
          <a:p>
            <a:pPr lvl="2" algn="just"/>
            <a:r>
              <a:rPr lang="fr-FR" sz="1600" dirty="0"/>
              <a:t> </a:t>
            </a:r>
            <a:r>
              <a:rPr lang="fr-FR" sz="1600" dirty="0">
                <a:solidFill>
                  <a:srgbClr val="FF0000"/>
                </a:solidFill>
              </a:rPr>
              <a:t>*</a:t>
            </a:r>
            <a:r>
              <a:rPr lang="fr-FR" sz="1600" dirty="0"/>
              <a:t>Réalisée </a:t>
            </a:r>
            <a:r>
              <a:rPr lang="fr-FR" sz="1600" u="sng" dirty="0"/>
              <a:t>avant</a:t>
            </a:r>
            <a:r>
              <a:rPr lang="fr-FR" sz="1600" dirty="0"/>
              <a:t> la </a:t>
            </a:r>
            <a:r>
              <a:rPr lang="fr-FR" sz="1600" b="1" dirty="0"/>
              <a:t>date de première mise en service</a:t>
            </a:r>
          </a:p>
          <a:p>
            <a:pPr lvl="2" algn="just"/>
            <a:r>
              <a:rPr lang="fr-FR" sz="1600" dirty="0"/>
              <a:t>Réalisée en cas d’ajout ou de remplacement d’un équipement</a:t>
            </a:r>
          </a:p>
          <a:p>
            <a:pPr lvl="2" algn="just"/>
            <a:r>
              <a:rPr lang="fr-FR" sz="1600" dirty="0"/>
              <a:t>Vérifie le rejet des soupapes: non mise en danger des personnes</a:t>
            </a:r>
          </a:p>
          <a:p>
            <a:pPr lvl="2" algn="just"/>
            <a:r>
              <a:rPr lang="fr-FR" sz="1600" dirty="0"/>
              <a:t> </a:t>
            </a:r>
            <a:r>
              <a:rPr lang="fr-FR" sz="1600" dirty="0">
                <a:solidFill>
                  <a:srgbClr val="FF0000"/>
                </a:solidFill>
              </a:rPr>
              <a:t>*</a:t>
            </a:r>
            <a:r>
              <a:rPr lang="fr-FR" sz="1600" dirty="0"/>
              <a:t>Vaut CMS </a:t>
            </a:r>
            <a:r>
              <a:rPr lang="fr-FR" sz="1600" dirty="0">
                <a:sym typeface="UniversalMath1 BT" panose="05050102010205020602" pitchFamily="18" charset="2"/>
              </a:rPr>
              <a:t>Contrôle de Mise en Service”</a:t>
            </a:r>
            <a:r>
              <a:rPr lang="fr-FR" sz="1600" dirty="0"/>
              <a:t> </a:t>
            </a:r>
            <a:r>
              <a:rPr lang="fr-FR" sz="1600" i="1" dirty="0"/>
              <a:t>(cf. Titre III A 20/11/2017)</a:t>
            </a:r>
          </a:p>
          <a:p>
            <a:pPr lvl="2" algn="just"/>
            <a:r>
              <a:rPr lang="fr-FR" sz="1600" dirty="0"/>
              <a:t>Rédaction d’un compte-rendu par une personne habilité et à contresigner par l’exploitant</a:t>
            </a:r>
          </a:p>
          <a:p>
            <a:pPr lvl="2" algn="just"/>
            <a:r>
              <a:rPr lang="fr-FR" sz="1600" dirty="0"/>
              <a:t> </a:t>
            </a:r>
            <a:r>
              <a:rPr lang="fr-FR" sz="1600" dirty="0">
                <a:solidFill>
                  <a:srgbClr val="FF0000"/>
                </a:solidFill>
              </a:rPr>
              <a:t>*</a:t>
            </a:r>
            <a:r>
              <a:rPr lang="fr-FR" sz="1600" dirty="0"/>
              <a:t>En cas de non-conformité au PI avec altération du niveau de sécurité</a:t>
            </a:r>
          </a:p>
          <a:p>
            <a:pPr lvl="3" algn="just"/>
            <a:r>
              <a:rPr lang="fr-FR" sz="1400" dirty="0"/>
              <a:t>Correction immédiate, sinon système mis à l’arrêt par l’exploitant</a:t>
            </a:r>
          </a:p>
          <a:p>
            <a:pPr lvl="2" algn="just"/>
            <a:r>
              <a:rPr lang="fr-FR" sz="1600" dirty="0"/>
              <a:t> </a:t>
            </a:r>
            <a:r>
              <a:rPr lang="fr-FR" sz="1600" dirty="0">
                <a:solidFill>
                  <a:srgbClr val="FF0000"/>
                </a:solidFill>
              </a:rPr>
              <a:t>*</a:t>
            </a:r>
            <a:r>
              <a:rPr lang="fr-FR" sz="1600" dirty="0"/>
              <a:t>Autres NC, programmer la (les) remise(s) à niveau</a:t>
            </a:r>
          </a:p>
          <a:p>
            <a:pPr lvl="3" algn="just"/>
            <a:r>
              <a:rPr lang="fr-FR" sz="1400" dirty="0"/>
              <a:t>A Consigner dans le dossier d’exploitation</a:t>
            </a:r>
          </a:p>
          <a:p>
            <a:pPr lvl="3" algn="just"/>
            <a:endParaRPr lang="fr-FR" sz="1000" dirty="0"/>
          </a:p>
          <a:p>
            <a:pPr lvl="2" algn="just"/>
            <a:r>
              <a:rPr lang="fr-FR" sz="1600" dirty="0">
                <a:solidFill>
                  <a:srgbClr val="FF0000"/>
                </a:solidFill>
              </a:rPr>
              <a:t>CTP applicable uniquement en cas de rapport satisfaisant</a:t>
            </a:r>
          </a:p>
          <a:p>
            <a:pPr lvl="2"/>
            <a:endParaRPr lang="fr-FR" sz="1400" dirty="0"/>
          </a:p>
          <a:p>
            <a:pPr lvl="2"/>
            <a:endParaRPr lang="fr-FR" sz="1400" dirty="0"/>
          </a:p>
          <a:p>
            <a:endParaRPr lang="fr-FR" sz="1800" dirty="0"/>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52</a:t>
            </a:fld>
            <a:endParaRPr lang="fr-FR" dirty="0"/>
          </a:p>
        </p:txBody>
      </p:sp>
      <p:sp>
        <p:nvSpPr>
          <p:cNvPr id="6"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spTree>
    <p:extLst>
      <p:ext uri="{BB962C8B-B14F-4D97-AF65-F5344CB8AC3E}">
        <p14:creationId xmlns:p14="http://schemas.microsoft.com/office/powerpoint/2010/main" val="4031740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04843" y="1045932"/>
            <a:ext cx="8831580" cy="3672000"/>
          </a:xfrm>
        </p:spPr>
        <p:txBody>
          <a:bodyPr>
            <a:normAutofit/>
          </a:bodyPr>
          <a:lstStyle/>
          <a:p>
            <a:pPr>
              <a:spcBef>
                <a:spcPts val="600"/>
              </a:spcBef>
              <a:spcAft>
                <a:spcPts val="1200"/>
              </a:spcAft>
            </a:pPr>
            <a:r>
              <a:rPr lang="fr-FR" sz="2000" dirty="0"/>
              <a:t>Deux Cas : </a:t>
            </a:r>
          </a:p>
          <a:p>
            <a:pPr marL="457200" indent="-457200" algn="just">
              <a:lnSpc>
                <a:spcPct val="80000"/>
              </a:lnSpc>
              <a:spcBef>
                <a:spcPts val="1200"/>
              </a:spcBef>
              <a:spcAft>
                <a:spcPts val="1200"/>
              </a:spcAft>
              <a:buFont typeface="+mj-lt"/>
              <a:buAutoNum type="arabicPeriod"/>
            </a:pPr>
            <a:r>
              <a:rPr lang="fr-FR" sz="1800" dirty="0">
                <a:solidFill>
                  <a:schemeClr val="tx1">
                    <a:lumMod val="75000"/>
                    <a:lumOff val="25000"/>
                  </a:schemeClr>
                </a:solidFill>
              </a:rPr>
              <a:t>PV de mise en service ou </a:t>
            </a:r>
            <a:r>
              <a:rPr lang="fr-FR" sz="1800" dirty="0">
                <a:solidFill>
                  <a:srgbClr val="FF0000"/>
                </a:solidFill>
              </a:rPr>
              <a:t>*</a:t>
            </a:r>
            <a:r>
              <a:rPr lang="fr-FR" sz="1800" dirty="0">
                <a:solidFill>
                  <a:schemeClr val="tx1">
                    <a:lumMod val="75000"/>
                    <a:lumOff val="25000"/>
                  </a:schemeClr>
                </a:solidFill>
              </a:rPr>
              <a:t>de réception avec ou sans date de levée de réserve inscrite sur le PV :</a:t>
            </a:r>
          </a:p>
          <a:p>
            <a:pPr lvl="1" algn="just">
              <a:lnSpc>
                <a:spcPct val="80000"/>
              </a:lnSpc>
            </a:pPr>
            <a:r>
              <a:rPr lang="fr-FR" sz="1800" dirty="0">
                <a:solidFill>
                  <a:srgbClr val="FF0000"/>
                </a:solidFill>
              </a:rPr>
              <a:t>*VI à réaliser </a:t>
            </a:r>
            <a:r>
              <a:rPr lang="fr-FR" sz="1800" b="1" u="sng" dirty="0">
                <a:solidFill>
                  <a:srgbClr val="FF0000"/>
                </a:solidFill>
              </a:rPr>
              <a:t>avant la date de mise en service ou de réception</a:t>
            </a:r>
            <a:r>
              <a:rPr lang="fr-FR" sz="1800" dirty="0"/>
              <a:t>. </a:t>
            </a:r>
          </a:p>
          <a:p>
            <a:pPr marL="342900" lvl="1" indent="0" algn="just">
              <a:lnSpc>
                <a:spcPct val="80000"/>
              </a:lnSpc>
              <a:buNone/>
            </a:pPr>
            <a:r>
              <a:rPr lang="fr-FR" sz="1400" i="1" dirty="0"/>
              <a:t>Faire le choix du PV de réception permet de vérifier le système et de récupérer la documentation quand le système frigorifique est terminé par le fabricant ou l’installateur.</a:t>
            </a:r>
          </a:p>
          <a:p>
            <a:pPr marL="342900" lvl="1" indent="0" algn="just">
              <a:lnSpc>
                <a:spcPct val="80000"/>
              </a:lnSpc>
              <a:buNone/>
            </a:pPr>
            <a:endParaRPr lang="fr-FR" sz="1400" i="1" dirty="0"/>
          </a:p>
          <a:p>
            <a:pPr marL="457200" indent="-457200" algn="just">
              <a:lnSpc>
                <a:spcPct val="80000"/>
              </a:lnSpc>
              <a:spcBef>
                <a:spcPts val="1200"/>
              </a:spcBef>
              <a:spcAft>
                <a:spcPts val="1200"/>
              </a:spcAft>
              <a:buFont typeface="+mj-lt"/>
              <a:buAutoNum type="arabicPeriod"/>
            </a:pPr>
            <a:r>
              <a:rPr lang="fr-FR" sz="1800" dirty="0">
                <a:solidFill>
                  <a:schemeClr val="tx1">
                    <a:lumMod val="75000"/>
                    <a:lumOff val="25000"/>
                  </a:schemeClr>
                </a:solidFill>
              </a:rPr>
              <a:t>Marquage de l’équipement ou de l’ensemble en l’absence de PV de mise en service ou de réception :</a:t>
            </a:r>
          </a:p>
          <a:p>
            <a:pPr marL="342900" lvl="1" indent="0" algn="just">
              <a:lnSpc>
                <a:spcPct val="80000"/>
              </a:lnSpc>
              <a:buNone/>
            </a:pPr>
            <a:r>
              <a:rPr lang="fr-FR" sz="1600" i="1" dirty="0"/>
              <a:t>Ultime recours. A éviter !</a:t>
            </a:r>
          </a:p>
          <a:p>
            <a:pPr marL="0" lvl="1" indent="0">
              <a:lnSpc>
                <a:spcPct val="80000"/>
              </a:lnSpc>
              <a:buNone/>
            </a:pPr>
            <a:endParaRPr lang="fr-FR" sz="1800" dirty="0">
              <a:solidFill>
                <a:srgbClr val="FF0000"/>
              </a:solidFill>
            </a:endParaRPr>
          </a:p>
        </p:txBody>
      </p:sp>
      <p:sp>
        <p:nvSpPr>
          <p:cNvPr id="3" name="Titre 2"/>
          <p:cNvSpPr>
            <a:spLocks noGrp="1"/>
          </p:cNvSpPr>
          <p:nvPr>
            <p:ph type="title"/>
          </p:nvPr>
        </p:nvSpPr>
        <p:spPr>
          <a:xfrm>
            <a:off x="0" y="7859"/>
            <a:ext cx="9144000" cy="857250"/>
          </a:xfrm>
        </p:spPr>
        <p:txBody>
          <a:bodyPr/>
          <a:lstStyle/>
          <a:p>
            <a:r>
              <a:rPr lang="fr-FR" sz="2800" dirty="0"/>
              <a:t>A- Date de 1</a:t>
            </a:r>
            <a:r>
              <a:rPr lang="fr-FR" sz="2800" baseline="30000" dirty="0"/>
              <a:t>ère</a:t>
            </a:r>
            <a:r>
              <a:rPr lang="fr-FR" sz="2800" dirty="0"/>
              <a:t> mise en servi</a:t>
            </a:r>
            <a:r>
              <a:rPr lang="fr-FR" sz="3200" dirty="0"/>
              <a:t>ce</a:t>
            </a: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53</a:t>
            </a:fld>
            <a:endParaRPr lang="fr-FR"/>
          </a:p>
        </p:txBody>
      </p:sp>
      <p:sp>
        <p:nvSpPr>
          <p:cNvPr id="6"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spTree>
    <p:extLst>
      <p:ext uri="{BB962C8B-B14F-4D97-AF65-F5344CB8AC3E}">
        <p14:creationId xmlns:p14="http://schemas.microsoft.com/office/powerpoint/2010/main" val="2756344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857250"/>
          </a:xfrm>
        </p:spPr>
        <p:txBody>
          <a:bodyPr>
            <a:normAutofit/>
          </a:bodyPr>
          <a:lstStyle/>
          <a:p>
            <a:r>
              <a:rPr lang="fr-FR" sz="3200" dirty="0"/>
              <a:t>A.1.3-la Vérification Initiale</a:t>
            </a:r>
          </a:p>
        </p:txBody>
      </p:sp>
      <p:sp>
        <p:nvSpPr>
          <p:cNvPr id="2" name="Espace réservé du contenu 1"/>
          <p:cNvSpPr>
            <a:spLocks noGrp="1"/>
          </p:cNvSpPr>
          <p:nvPr>
            <p:ph idx="1"/>
          </p:nvPr>
        </p:nvSpPr>
        <p:spPr>
          <a:xfrm>
            <a:off x="83128" y="1131512"/>
            <a:ext cx="8742217" cy="3772673"/>
          </a:xfrm>
        </p:spPr>
        <p:txBody>
          <a:bodyPr>
            <a:normAutofit/>
          </a:bodyPr>
          <a:lstStyle/>
          <a:p>
            <a:pPr algn="just">
              <a:spcAft>
                <a:spcPts val="600"/>
              </a:spcAft>
            </a:pPr>
            <a:r>
              <a:rPr lang="fr-FR" sz="1800" dirty="0"/>
              <a:t>Renouvellement d’une VI</a:t>
            </a:r>
          </a:p>
          <a:p>
            <a:pPr lvl="1" algn="just">
              <a:spcBef>
                <a:spcPts val="1200"/>
              </a:spcBef>
              <a:spcAft>
                <a:spcPts val="1200"/>
              </a:spcAft>
            </a:pPr>
            <a:r>
              <a:rPr lang="fr-FR" sz="1600" dirty="0"/>
              <a:t>après une évaluation de conformité liée à une intervention importante </a:t>
            </a:r>
          </a:p>
          <a:p>
            <a:pPr lvl="1" algn="just">
              <a:spcBef>
                <a:spcPts val="1200"/>
              </a:spcBef>
              <a:spcAft>
                <a:spcPts val="1200"/>
              </a:spcAft>
            </a:pPr>
            <a:r>
              <a:rPr lang="fr-FR" sz="1600" dirty="0"/>
              <a:t>En cas de remise en service, nouvelle installation hors du site d’utilisation &amp; systèmes en location </a:t>
            </a:r>
            <a:r>
              <a:rPr lang="fr-FR" sz="1600"/>
              <a:t>qui comportent </a:t>
            </a:r>
            <a:r>
              <a:rPr lang="fr-FR" sz="1600" dirty="0"/>
              <a:t>des ESP soumis à DMS, cf. §E10.</a:t>
            </a:r>
          </a:p>
          <a:p>
            <a:pPr lvl="1" algn="just">
              <a:spcBef>
                <a:spcPts val="1200"/>
              </a:spcBef>
              <a:spcAft>
                <a:spcPts val="1200"/>
              </a:spcAft>
            </a:pPr>
            <a:r>
              <a:rPr lang="fr-FR" sz="1600" dirty="0"/>
              <a:t>En cas de remise en service suite à une période de chômage</a:t>
            </a:r>
            <a:endParaRPr lang="fr-FR" sz="1600" i="1" dirty="0"/>
          </a:p>
          <a:p>
            <a:pPr lvl="1" algn="just">
              <a:spcBef>
                <a:spcPts val="1200"/>
              </a:spcBef>
            </a:pPr>
            <a:r>
              <a:rPr lang="fr-FR" sz="1600" dirty="0"/>
              <a:t>En cas de nouveau(x) mode(s) de dégradation(s) non identifié(s) dans l’annexe 2 : </a:t>
            </a:r>
          </a:p>
          <a:p>
            <a:pPr marL="342900" lvl="1" indent="0" algn="just">
              <a:spcBef>
                <a:spcPts val="600"/>
              </a:spcBef>
              <a:spcAft>
                <a:spcPts val="1200"/>
              </a:spcAft>
              <a:buNone/>
            </a:pPr>
            <a:r>
              <a:rPr lang="fr-FR" sz="1600" dirty="0"/>
              <a:t>     Cette nouvelle VI est à réaliser dans un délai de 3 mois suivant la date de signature du PI  par   l’exploitant.</a:t>
            </a:r>
          </a:p>
          <a:p>
            <a:pPr lvl="3"/>
            <a:endParaRPr lang="fr-FR" sz="1200" dirty="0"/>
          </a:p>
          <a:p>
            <a:pPr lvl="2"/>
            <a:endParaRPr lang="fr-FR" sz="1600" dirty="0"/>
          </a:p>
          <a:p>
            <a:endParaRPr lang="fr-FR" sz="2000"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54</a:t>
            </a:fld>
            <a:endParaRPr lang="fr-FR"/>
          </a:p>
        </p:txBody>
      </p:sp>
    </p:spTree>
    <p:extLst>
      <p:ext uri="{BB962C8B-B14F-4D97-AF65-F5344CB8AC3E}">
        <p14:creationId xmlns:p14="http://schemas.microsoft.com/office/powerpoint/2010/main" val="754570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601980"/>
          </a:xfrm>
        </p:spPr>
        <p:txBody>
          <a:bodyPr>
            <a:normAutofit/>
          </a:bodyPr>
          <a:lstStyle/>
          <a:p>
            <a:r>
              <a:rPr lang="fr-FR" sz="2800" dirty="0"/>
              <a:t>Fiche Technique n°2</a:t>
            </a: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55</a:t>
            </a:fld>
            <a:endParaRPr lang="fr-FR"/>
          </a:p>
        </p:txBody>
      </p:sp>
      <p:sp>
        <p:nvSpPr>
          <p:cNvPr id="8" name="ZoneTexte 7"/>
          <p:cNvSpPr txBox="1"/>
          <p:nvPr/>
        </p:nvSpPr>
        <p:spPr>
          <a:xfrm>
            <a:off x="8084457" y="15919"/>
            <a:ext cx="1026273"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 évolution</a:t>
            </a:r>
          </a:p>
        </p:txBody>
      </p:sp>
      <p:grpSp>
        <p:nvGrpSpPr>
          <p:cNvPr id="19" name="Groupe 18"/>
          <p:cNvGrpSpPr/>
          <p:nvPr/>
        </p:nvGrpSpPr>
        <p:grpSpPr>
          <a:xfrm>
            <a:off x="0" y="1256864"/>
            <a:ext cx="4769512" cy="2187711"/>
            <a:chOff x="100031" y="1469889"/>
            <a:chExt cx="4434817" cy="1941005"/>
          </a:xfrm>
        </p:grpSpPr>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544" y="1469889"/>
              <a:ext cx="4292304" cy="1941005"/>
            </a:xfrm>
            <a:prstGeom prst="rect">
              <a:avLst/>
            </a:prstGeom>
          </p:spPr>
        </p:pic>
        <p:sp>
          <p:nvSpPr>
            <p:cNvPr id="12" name="ZoneTexte 11"/>
            <p:cNvSpPr txBox="1"/>
            <p:nvPr/>
          </p:nvSpPr>
          <p:spPr>
            <a:xfrm>
              <a:off x="100031" y="1998995"/>
              <a:ext cx="285025"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a:t>
              </a:r>
            </a:p>
          </p:txBody>
        </p:sp>
      </p:grpSp>
      <p:grpSp>
        <p:nvGrpSpPr>
          <p:cNvPr id="20" name="Groupe 19"/>
          <p:cNvGrpSpPr/>
          <p:nvPr/>
        </p:nvGrpSpPr>
        <p:grpSpPr>
          <a:xfrm>
            <a:off x="4769512" y="503981"/>
            <a:ext cx="4078225" cy="3010686"/>
            <a:chOff x="4804518" y="1220228"/>
            <a:chExt cx="3752353" cy="2668558"/>
          </a:xfrm>
        </p:grpSpPr>
        <p:pic>
          <p:nvPicPr>
            <p:cNvPr id="11" name="Image 10"/>
            <p:cNvPicPr>
              <a:picLocks noChangeAspect="1"/>
            </p:cNvPicPr>
            <p:nvPr/>
          </p:nvPicPr>
          <p:blipFill rotWithShape="1">
            <a:blip r:embed="rId3" cstate="email">
              <a:extLst>
                <a:ext uri="{28A0092B-C50C-407E-A947-70E740481C1C}">
                  <a14:useLocalDpi xmlns:a14="http://schemas.microsoft.com/office/drawing/2010/main"/>
                </a:ext>
              </a:extLst>
            </a:blip>
            <a:srcRect b="35566"/>
            <a:stretch/>
          </p:blipFill>
          <p:spPr>
            <a:xfrm>
              <a:off x="4977740" y="1220228"/>
              <a:ext cx="3579131" cy="2668558"/>
            </a:xfrm>
            <a:prstGeom prst="rect">
              <a:avLst/>
            </a:prstGeom>
          </p:spPr>
        </p:pic>
        <p:sp>
          <p:nvSpPr>
            <p:cNvPr id="13" name="ZoneTexte 12"/>
            <p:cNvSpPr txBox="1"/>
            <p:nvPr/>
          </p:nvSpPr>
          <p:spPr>
            <a:xfrm>
              <a:off x="4806199" y="1266210"/>
              <a:ext cx="285025"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a:t>
              </a:r>
            </a:p>
          </p:txBody>
        </p:sp>
        <p:sp>
          <p:nvSpPr>
            <p:cNvPr id="14" name="ZoneTexte 13"/>
            <p:cNvSpPr txBox="1"/>
            <p:nvPr/>
          </p:nvSpPr>
          <p:spPr>
            <a:xfrm>
              <a:off x="4806199" y="2390809"/>
              <a:ext cx="285025"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a:t>
              </a:r>
            </a:p>
          </p:txBody>
        </p:sp>
        <p:sp>
          <p:nvSpPr>
            <p:cNvPr id="15" name="ZoneTexte 14"/>
            <p:cNvSpPr txBox="1"/>
            <p:nvPr/>
          </p:nvSpPr>
          <p:spPr>
            <a:xfrm>
              <a:off x="4806198" y="2758641"/>
              <a:ext cx="285025"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a:t>
              </a:r>
            </a:p>
          </p:txBody>
        </p:sp>
        <p:sp>
          <p:nvSpPr>
            <p:cNvPr id="16" name="ZoneTexte 15"/>
            <p:cNvSpPr txBox="1"/>
            <p:nvPr/>
          </p:nvSpPr>
          <p:spPr>
            <a:xfrm>
              <a:off x="4804518" y="3509394"/>
              <a:ext cx="285025" cy="27699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a:t>
              </a:r>
            </a:p>
          </p:txBody>
        </p:sp>
      </p:grpSp>
      <p:pic>
        <p:nvPicPr>
          <p:cNvPr id="22" name="Image 21"/>
          <p:cNvPicPr>
            <a:picLocks noChangeAspect="1"/>
          </p:cNvPicPr>
          <p:nvPr/>
        </p:nvPicPr>
        <p:blipFill rotWithShape="1">
          <a:blip r:embed="rId4" cstate="email">
            <a:extLst>
              <a:ext uri="{28A0092B-C50C-407E-A947-70E740481C1C}">
                <a14:useLocalDpi xmlns:a14="http://schemas.microsoft.com/office/drawing/2010/main"/>
              </a:ext>
            </a:extLst>
          </a:blip>
          <a:srcRect t="5318"/>
          <a:stretch/>
        </p:blipFill>
        <p:spPr>
          <a:xfrm>
            <a:off x="4936006" y="3512458"/>
            <a:ext cx="3663709" cy="652561"/>
          </a:xfrm>
          <a:prstGeom prst="rect">
            <a:avLst/>
          </a:prstGeom>
        </p:spPr>
      </p:pic>
      <p:sp>
        <p:nvSpPr>
          <p:cNvPr id="23" name="ZoneTexte 22"/>
          <p:cNvSpPr txBox="1"/>
          <p:nvPr/>
        </p:nvSpPr>
        <p:spPr>
          <a:xfrm>
            <a:off x="4767023" y="3469401"/>
            <a:ext cx="309778" cy="31251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00"/>
                </a:solidFill>
                <a:latin typeface="Arial" panose="020B0604020202020204" pitchFamily="34" charset="0"/>
                <a:cs typeface="Arial" panose="020B0604020202020204" pitchFamily="34" charset="0"/>
              </a:rPr>
              <a:t>*</a:t>
            </a:r>
          </a:p>
        </p:txBody>
      </p:sp>
      <p:sp>
        <p:nvSpPr>
          <p:cNvPr id="24" name="Rectangle 23"/>
          <p:cNvSpPr/>
          <p:nvPr/>
        </p:nvSpPr>
        <p:spPr>
          <a:xfrm>
            <a:off x="175389" y="3933639"/>
            <a:ext cx="4672381" cy="892552"/>
          </a:xfrm>
          <a:prstGeom prst="rect">
            <a:avLst/>
          </a:prstGeom>
        </p:spPr>
        <p:txBody>
          <a:bodyPr wrap="square">
            <a:spAutoFit/>
          </a:bodyPr>
          <a:lstStyle/>
          <a:p>
            <a:r>
              <a:rPr lang="fr-FR" sz="1600" b="1" dirty="0">
                <a:solidFill>
                  <a:srgbClr val="FF0000"/>
                </a:solidFill>
                <a:latin typeface="Arial Nova Cond Light" panose="020B0306020202020204" pitchFamily="34" charset="0"/>
              </a:rPr>
              <a:t>* </a:t>
            </a:r>
            <a:r>
              <a:rPr lang="fr-FR" sz="1600" b="1" dirty="0">
                <a:latin typeface="Arial Nova Cond Light" panose="020B0306020202020204" pitchFamily="34" charset="0"/>
              </a:rPr>
              <a:t>§ A.1.1 </a:t>
            </a:r>
            <a:r>
              <a:rPr lang="fr-FR" sz="1200" dirty="0">
                <a:latin typeface="Arial Nova Cond Light" panose="020B0306020202020204" pitchFamily="34" charset="0"/>
              </a:rPr>
              <a:t>vérification des dispositions prises pour protéger le personnel contre les émissions dangereuses susceptibles d’être rejetées par les dispositifs de limitation de pression</a:t>
            </a:r>
          </a:p>
          <a:p>
            <a:r>
              <a:rPr lang="en-US" sz="1200" dirty="0">
                <a:latin typeface="Arial Nova Cond Light" panose="020B0306020202020204" pitchFamily="34" charset="0"/>
              </a:rPr>
              <a:t>(soupapes) (AM 20/11/2017 art. 11 § III 3ème </a:t>
            </a:r>
            <a:r>
              <a:rPr lang="en-US" sz="1200" dirty="0" err="1">
                <a:latin typeface="Arial Nova Cond Light" panose="020B0306020202020204" pitchFamily="34" charset="0"/>
              </a:rPr>
              <a:t>tiret</a:t>
            </a:r>
            <a:r>
              <a:rPr lang="en-US" sz="1200" dirty="0">
                <a:latin typeface="Arial Nova Cond Light" panose="020B0306020202020204" pitchFamily="34" charset="0"/>
              </a:rPr>
              <a:t>).</a:t>
            </a:r>
            <a:endParaRPr lang="fr-FR" sz="1200" dirty="0">
              <a:latin typeface="Arial Nova Cond Light" panose="020B0306020202020204" pitchFamily="34" charset="0"/>
            </a:endParaRPr>
          </a:p>
        </p:txBody>
      </p:sp>
      <p:cxnSp>
        <p:nvCxnSpPr>
          <p:cNvPr id="26" name="Connecteur en angle 25"/>
          <p:cNvCxnSpPr>
            <a:stCxn id="24" idx="0"/>
            <a:endCxn id="23" idx="1"/>
          </p:cNvCxnSpPr>
          <p:nvPr/>
        </p:nvCxnSpPr>
        <p:spPr>
          <a:xfrm rot="5400000" flipH="1" flipV="1">
            <a:off x="3485310" y="2651927"/>
            <a:ext cx="307982" cy="2255443"/>
          </a:xfrm>
          <a:prstGeom prst="bentConnector2">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994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67"/>
            <a:ext cx="9144000" cy="857250"/>
          </a:xfrm>
        </p:spPr>
        <p:txBody>
          <a:bodyPr/>
          <a:lstStyle/>
          <a:p>
            <a:r>
              <a:rPr lang="fr-FR" dirty="0">
                <a:solidFill>
                  <a:srgbClr val="AE8D7C"/>
                </a:solidFill>
              </a:rPr>
              <a:t>Les Évolutions </a:t>
            </a:r>
            <a:r>
              <a:rPr lang="fr-FR" sz="2800" dirty="0">
                <a:solidFill>
                  <a:srgbClr val="AE8D7C"/>
                </a:solidFill>
              </a:rPr>
              <a:t>(suite)</a:t>
            </a:r>
            <a:endParaRPr lang="fr-FR" dirty="0">
              <a:solidFill>
                <a:srgbClr val="AE8D7C"/>
              </a:solidFill>
            </a:endParaRP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t>56</a:t>
            </a:fld>
            <a:endParaRPr lang="fr-FR"/>
          </a:p>
        </p:txBody>
      </p:sp>
      <p:grpSp>
        <p:nvGrpSpPr>
          <p:cNvPr id="6" name="Groupe 5">
            <a:extLst>
              <a:ext uri="{FF2B5EF4-FFF2-40B4-BE49-F238E27FC236}">
                <a16:creationId xmlns:a16="http://schemas.microsoft.com/office/drawing/2014/main" id="{86EB95B7-79EA-482D-B49A-01B3D7ED98F4}"/>
              </a:ext>
            </a:extLst>
          </p:cNvPr>
          <p:cNvGrpSpPr/>
          <p:nvPr/>
        </p:nvGrpSpPr>
        <p:grpSpPr>
          <a:xfrm>
            <a:off x="593688" y="1389949"/>
            <a:ext cx="260760" cy="61200"/>
            <a:chOff x="1121356" y="1753980"/>
            <a:chExt cx="260760" cy="61200"/>
          </a:xfrm>
        </p:grpSpPr>
        <p:sp>
          <p:nvSpPr>
            <p:cNvPr id="7" name="Ellipse 6">
              <a:extLst>
                <a:ext uri="{FF2B5EF4-FFF2-40B4-BE49-F238E27FC236}">
                  <a16:creationId xmlns:a16="http://schemas.microsoft.com/office/drawing/2014/main" id="{A7238DA7-6531-4025-A9A1-DAE9FCC81498}"/>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3BF0FC1-7BEA-4916-8F83-BD3D32220786}"/>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9F322EF6-1B05-48A7-AB3E-681007E4BEB8}"/>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contenu 2">
            <a:extLst>
              <a:ext uri="{FF2B5EF4-FFF2-40B4-BE49-F238E27FC236}">
                <a16:creationId xmlns:a16="http://schemas.microsoft.com/office/drawing/2014/main" id="{599D4A52-FB80-4316-82AD-9AB53B79A22C}"/>
              </a:ext>
            </a:extLst>
          </p:cNvPr>
          <p:cNvSpPr txBox="1">
            <a:spLocks/>
          </p:cNvSpPr>
          <p:nvPr/>
        </p:nvSpPr>
        <p:spPr>
          <a:xfrm>
            <a:off x="927505" y="3102830"/>
            <a:ext cx="2651417" cy="612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000" b="1" dirty="0">
                <a:solidFill>
                  <a:srgbClr val="31859C"/>
                </a:solidFill>
                <a:latin typeface="+mj-lt"/>
              </a:rPr>
              <a:t>Examen</a:t>
            </a:r>
          </a:p>
          <a:p>
            <a:pPr marL="0" indent="0">
              <a:lnSpc>
                <a:spcPct val="100000"/>
              </a:lnSpc>
              <a:spcBef>
                <a:spcPts val="0"/>
              </a:spcBef>
              <a:buNone/>
            </a:pPr>
            <a:r>
              <a:rPr lang="fr-FR" sz="2000" b="1" dirty="0">
                <a:solidFill>
                  <a:srgbClr val="31859C"/>
                </a:solidFill>
                <a:latin typeface="+mj-lt"/>
              </a:rPr>
              <a:t>complémentaire</a:t>
            </a:r>
          </a:p>
        </p:txBody>
      </p:sp>
      <p:sp>
        <p:nvSpPr>
          <p:cNvPr id="11" name="Espace réservé du contenu 2">
            <a:extLst>
              <a:ext uri="{FF2B5EF4-FFF2-40B4-BE49-F238E27FC236}">
                <a16:creationId xmlns:a16="http://schemas.microsoft.com/office/drawing/2014/main" id="{4D15B060-78A4-4E5F-8410-E179B1D78B9C}"/>
              </a:ext>
            </a:extLst>
          </p:cNvPr>
          <p:cNvSpPr txBox="1">
            <a:spLocks/>
          </p:cNvSpPr>
          <p:nvPr/>
        </p:nvSpPr>
        <p:spPr>
          <a:xfrm>
            <a:off x="994535" y="1177890"/>
            <a:ext cx="3052252"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fr-FR" sz="1900" b="1" dirty="0">
                <a:solidFill>
                  <a:srgbClr val="31859C"/>
                </a:solidFill>
                <a:latin typeface="+mj-lt"/>
              </a:rPr>
              <a:t>IP</a:t>
            </a:r>
          </a:p>
        </p:txBody>
      </p:sp>
      <p:grpSp>
        <p:nvGrpSpPr>
          <p:cNvPr id="12" name="Groupe 11">
            <a:extLst>
              <a:ext uri="{FF2B5EF4-FFF2-40B4-BE49-F238E27FC236}">
                <a16:creationId xmlns:a16="http://schemas.microsoft.com/office/drawing/2014/main" id="{D5725F47-D764-4A09-B484-50E89F27C43B}"/>
              </a:ext>
            </a:extLst>
          </p:cNvPr>
          <p:cNvGrpSpPr/>
          <p:nvPr/>
        </p:nvGrpSpPr>
        <p:grpSpPr>
          <a:xfrm>
            <a:off x="526658" y="3376453"/>
            <a:ext cx="260760" cy="61200"/>
            <a:chOff x="1121356" y="1753980"/>
            <a:chExt cx="260760" cy="61200"/>
          </a:xfrm>
        </p:grpSpPr>
        <p:sp>
          <p:nvSpPr>
            <p:cNvPr id="13" name="Ellipse 12">
              <a:extLst>
                <a:ext uri="{FF2B5EF4-FFF2-40B4-BE49-F238E27FC236}">
                  <a16:creationId xmlns:a16="http://schemas.microsoft.com/office/drawing/2014/main" id="{3C6ED7B3-5E80-4EEE-BE11-C9D728BD9E66}"/>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CDD2B00E-06D6-4005-9593-DF30F93B8264}"/>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6415044B-3E74-4B72-B3CE-9E7A39048890}"/>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contenu 2">
            <a:extLst>
              <a:ext uri="{FF2B5EF4-FFF2-40B4-BE49-F238E27FC236}">
                <a16:creationId xmlns:a16="http://schemas.microsoft.com/office/drawing/2014/main" id="{760694C7-5B57-4D01-8C4A-5492AA033203}"/>
              </a:ext>
            </a:extLst>
          </p:cNvPr>
          <p:cNvSpPr txBox="1">
            <a:spLocks/>
          </p:cNvSpPr>
          <p:nvPr/>
        </p:nvSpPr>
        <p:spPr>
          <a:xfrm>
            <a:off x="927504" y="3923895"/>
            <a:ext cx="2651417"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fr-FR" sz="1900" b="1" dirty="0">
                <a:solidFill>
                  <a:srgbClr val="31859C"/>
                </a:solidFill>
                <a:latin typeface="+mj-lt"/>
              </a:rPr>
              <a:t>Intervention</a:t>
            </a:r>
          </a:p>
        </p:txBody>
      </p:sp>
      <p:grpSp>
        <p:nvGrpSpPr>
          <p:cNvPr id="17" name="Groupe 16">
            <a:extLst>
              <a:ext uri="{FF2B5EF4-FFF2-40B4-BE49-F238E27FC236}">
                <a16:creationId xmlns:a16="http://schemas.microsoft.com/office/drawing/2014/main" id="{5C3DE4FC-2D06-4D61-A043-756F0F43B275}"/>
              </a:ext>
            </a:extLst>
          </p:cNvPr>
          <p:cNvGrpSpPr/>
          <p:nvPr/>
        </p:nvGrpSpPr>
        <p:grpSpPr>
          <a:xfrm>
            <a:off x="526657" y="4096660"/>
            <a:ext cx="260760" cy="61200"/>
            <a:chOff x="1121356" y="1753980"/>
            <a:chExt cx="260760" cy="61200"/>
          </a:xfrm>
        </p:grpSpPr>
        <p:sp>
          <p:nvSpPr>
            <p:cNvPr id="18" name="Ellipse 17">
              <a:extLst>
                <a:ext uri="{FF2B5EF4-FFF2-40B4-BE49-F238E27FC236}">
                  <a16:creationId xmlns:a16="http://schemas.microsoft.com/office/drawing/2014/main" id="{AB5E1A46-F764-4734-8380-C40054341454}"/>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45BBEF9-15DF-43D5-904E-EE3022E665FB}"/>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FEEB8901-D34E-45D9-8866-76C65913C181}"/>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1" name="Tableau 20">
            <a:extLst>
              <a:ext uri="{FF2B5EF4-FFF2-40B4-BE49-F238E27FC236}">
                <a16:creationId xmlns:a16="http://schemas.microsoft.com/office/drawing/2014/main" id="{D5E5BCF9-3E16-4821-99BC-574B0174CA64}"/>
              </a:ext>
            </a:extLst>
          </p:cNvPr>
          <p:cNvGraphicFramePr>
            <a:graphicFrameLocks noGrp="1"/>
          </p:cNvGraphicFramePr>
          <p:nvPr>
            <p:extLst/>
          </p:nvPr>
        </p:nvGraphicFramePr>
        <p:xfrm>
          <a:off x="3616612" y="945806"/>
          <a:ext cx="5179807" cy="1080000"/>
        </p:xfrm>
        <a:graphic>
          <a:graphicData uri="http://schemas.openxmlformats.org/drawingml/2006/table">
            <a:tbl>
              <a:tblPr>
                <a:tableStyleId>{5C22544A-7EE6-4342-B048-85BDC9FD1C3A}</a:tableStyleId>
              </a:tblPr>
              <a:tblGrid>
                <a:gridCol w="701804">
                  <a:extLst>
                    <a:ext uri="{9D8B030D-6E8A-4147-A177-3AD203B41FA5}">
                      <a16:colId xmlns:a16="http://schemas.microsoft.com/office/drawing/2014/main" val="4197382184"/>
                    </a:ext>
                  </a:extLst>
                </a:gridCol>
                <a:gridCol w="4478003">
                  <a:extLst>
                    <a:ext uri="{9D8B030D-6E8A-4147-A177-3AD203B41FA5}">
                      <a16:colId xmlns:a16="http://schemas.microsoft.com/office/drawing/2014/main" val="838228059"/>
                    </a:ext>
                  </a:extLst>
                </a:gridCol>
              </a:tblGrid>
              <a:tr h="216000">
                <a:tc>
                  <a:txBody>
                    <a:bodyPr/>
                    <a:lstStyle/>
                    <a:p>
                      <a:pPr algn="l" fontAlgn="ctr"/>
                      <a:r>
                        <a:rPr lang="fr-FR" sz="1100" u="none" strike="noStrike" dirty="0">
                          <a:solidFill>
                            <a:schemeClr val="tx1"/>
                          </a:solidFill>
                          <a:effectLst/>
                          <a:latin typeface="Arial Nova Cond Light" panose="020B0306020202020204" pitchFamily="34" charset="0"/>
                        </a:rPr>
                        <a:t>B.4 et C.3 </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48 mois au lieu de 40 mois</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2469687007"/>
                  </a:ext>
                </a:extLst>
              </a:tr>
              <a:tr h="216000">
                <a:tc>
                  <a:txBody>
                    <a:bodyPr/>
                    <a:lstStyle/>
                    <a:p>
                      <a:pPr algn="l" fontAlgn="ctr"/>
                      <a:r>
                        <a:rPr lang="fr-FR" sz="1100" u="none" strike="noStrike" dirty="0">
                          <a:solidFill>
                            <a:schemeClr val="tx1"/>
                          </a:solidFill>
                          <a:effectLst/>
                          <a:latin typeface="Arial Nova Cond Light" panose="020B0306020202020204" pitchFamily="34" charset="0"/>
                        </a:rPr>
                        <a:t>A.2.2</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Plus de choses à faire sur chapitre B</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2874059717"/>
                  </a:ext>
                </a:extLst>
              </a:tr>
              <a:tr h="216000">
                <a:tc>
                  <a:txBody>
                    <a:bodyPr/>
                    <a:lstStyle/>
                    <a:p>
                      <a:pPr algn="l" fontAlgn="ctr"/>
                      <a:r>
                        <a:rPr lang="fr-FR" sz="1100" u="none" strike="noStrike" dirty="0">
                          <a:solidFill>
                            <a:schemeClr val="tx1"/>
                          </a:solidFill>
                          <a:effectLst/>
                          <a:latin typeface="Arial Nova Cond Light" panose="020B0306020202020204" pitchFamily="34" charset="0"/>
                        </a:rPr>
                        <a:t>A.2.2.3</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Pas de test de pressostat HP lors d'IP</a:t>
                      </a:r>
                      <a:endParaRPr lang="fr-FR" sz="1100" b="0" i="0" u="none" strike="sng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1666973802"/>
                  </a:ext>
                </a:extLst>
              </a:tr>
              <a:tr h="216000">
                <a:tc>
                  <a:txBody>
                    <a:bodyPr/>
                    <a:lstStyle/>
                    <a:p>
                      <a:pPr algn="l" fontAlgn="ctr"/>
                      <a:r>
                        <a:rPr lang="fr-FR" sz="1100" u="none" strike="noStrike">
                          <a:solidFill>
                            <a:schemeClr val="tx1"/>
                          </a:solidFill>
                          <a:effectLst/>
                          <a:latin typeface="Arial Nova Cond Light" panose="020B0306020202020204" pitchFamily="34" charset="0"/>
                        </a:rPr>
                        <a:t>A.2.2.3</a:t>
                      </a:r>
                      <a:endParaRPr lang="fr-FR" sz="1100" b="0" i="0" u="none" strike="noStrike">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Rejet des soupapes (émission dangereuses)</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1520263166"/>
                  </a:ext>
                </a:extLst>
              </a:tr>
              <a:tr h="216000">
                <a:tc>
                  <a:txBody>
                    <a:bodyPr/>
                    <a:lstStyle/>
                    <a:p>
                      <a:pPr algn="l" fontAlgn="ctr"/>
                      <a:r>
                        <a:rPr lang="fr-FR" sz="1100" b="0" i="0" u="none" strike="noStrike" dirty="0">
                          <a:solidFill>
                            <a:schemeClr val="tx1"/>
                          </a:solidFill>
                          <a:effectLst/>
                          <a:latin typeface="Arial Nova Cond Light" panose="020B0306020202020204" pitchFamily="34" charset="0"/>
                        </a:rPr>
                        <a:t>A.2.4</a:t>
                      </a:r>
                    </a:p>
                  </a:txBody>
                  <a:tcPr marL="9525" marR="9525" marT="9525" marB="0" anchor="ctr">
                    <a:lnT w="12700" cap="flat" cmpd="sng" algn="ctr">
                      <a:solidFill>
                        <a:srgbClr val="0087CC"/>
                      </a:solidFill>
                      <a:prstDash val="solid"/>
                      <a:round/>
                      <a:headEnd type="none" w="med" len="med"/>
                      <a:tailEnd type="none" w="med" len="med"/>
                    </a:lnT>
                    <a:noFill/>
                  </a:tcPr>
                </a:tc>
                <a:tc>
                  <a:txBody>
                    <a:bodyPr/>
                    <a:lstStyle/>
                    <a:p>
                      <a:pPr algn="l" fontAlgn="b"/>
                      <a:r>
                        <a:rPr lang="fr-FR" sz="1100" b="0" i="0" u="none" strike="noStrike" dirty="0">
                          <a:solidFill>
                            <a:schemeClr val="tx1"/>
                          </a:solidFill>
                          <a:effectLst/>
                          <a:latin typeface="Arial Nova Cond Light" panose="020B0306020202020204" pitchFamily="34" charset="0"/>
                        </a:rPr>
                        <a:t>Conditions de préparation</a:t>
                      </a:r>
                    </a:p>
                  </a:txBody>
                  <a:tcPr marL="9525" marR="9525" marT="9525" marB="0" anchor="ctr">
                    <a:lnT w="12700" cap="flat" cmpd="sng" algn="ctr">
                      <a:solidFill>
                        <a:srgbClr val="0087CC"/>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graphicFrame>
        <p:nvGraphicFramePr>
          <p:cNvPr id="22" name="Tableau 21">
            <a:extLst>
              <a:ext uri="{FF2B5EF4-FFF2-40B4-BE49-F238E27FC236}">
                <a16:creationId xmlns:a16="http://schemas.microsoft.com/office/drawing/2014/main" id="{E034081D-64CF-4767-A01A-B0398D376A30}"/>
              </a:ext>
            </a:extLst>
          </p:cNvPr>
          <p:cNvGraphicFramePr>
            <a:graphicFrameLocks noGrp="1"/>
          </p:cNvGraphicFramePr>
          <p:nvPr>
            <p:extLst/>
          </p:nvPr>
        </p:nvGraphicFramePr>
        <p:xfrm>
          <a:off x="3616612" y="2197290"/>
          <a:ext cx="5179807" cy="786330"/>
        </p:xfrm>
        <a:graphic>
          <a:graphicData uri="http://schemas.openxmlformats.org/drawingml/2006/table">
            <a:tbl>
              <a:tblPr>
                <a:tableStyleId>{5C22544A-7EE6-4342-B048-85BDC9FD1C3A}</a:tableStyleId>
              </a:tblPr>
              <a:tblGrid>
                <a:gridCol w="694895">
                  <a:extLst>
                    <a:ext uri="{9D8B030D-6E8A-4147-A177-3AD203B41FA5}">
                      <a16:colId xmlns:a16="http://schemas.microsoft.com/office/drawing/2014/main" val="1078288351"/>
                    </a:ext>
                  </a:extLst>
                </a:gridCol>
                <a:gridCol w="4484912">
                  <a:extLst>
                    <a:ext uri="{9D8B030D-6E8A-4147-A177-3AD203B41FA5}">
                      <a16:colId xmlns:a16="http://schemas.microsoft.com/office/drawing/2014/main" val="733463321"/>
                    </a:ext>
                  </a:extLst>
                </a:gridCol>
              </a:tblGrid>
              <a:tr h="0">
                <a:tc>
                  <a:txBody>
                    <a:bodyPr/>
                    <a:lstStyle/>
                    <a:p>
                      <a:pPr algn="l" fontAlgn="ctr"/>
                      <a:r>
                        <a:rPr lang="fr-FR" sz="1100" u="none" strike="noStrike" dirty="0">
                          <a:solidFill>
                            <a:schemeClr val="tx1"/>
                          </a:solidFill>
                          <a:effectLst/>
                          <a:latin typeface="Arial Nova Cond Light" panose="020B0306020202020204" pitchFamily="34" charset="0"/>
                        </a:rPr>
                        <a:t>A.3.2</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RP à 6 ans pour fluides toxiques</a:t>
                      </a:r>
                      <a:r>
                        <a:rPr lang="fr-FR" sz="1100" u="none" strike="noStrike" baseline="0" dirty="0">
                          <a:solidFill>
                            <a:schemeClr val="tx1"/>
                          </a:solidFill>
                          <a:effectLst/>
                          <a:latin typeface="Arial Nova Cond Light" panose="020B0306020202020204" pitchFamily="34" charset="0"/>
                        </a:rPr>
                        <a:t> ; </a:t>
                      </a:r>
                      <a:r>
                        <a:rPr lang="fr-FR" sz="1100" u="none" strike="noStrike" dirty="0">
                          <a:solidFill>
                            <a:schemeClr val="tx1"/>
                          </a:solidFill>
                          <a:effectLst/>
                          <a:latin typeface="Arial Nova Cond Light" panose="020B0306020202020204" pitchFamily="34" charset="0"/>
                        </a:rPr>
                        <a:t>12 ans pour fluides non toxiques</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fontAlgn="ctr"/>
                      <a:r>
                        <a:rPr lang="fr-FR" sz="1100" u="none" strike="noStrike" dirty="0">
                          <a:solidFill>
                            <a:schemeClr val="tx1"/>
                          </a:solidFill>
                          <a:effectLst/>
                          <a:latin typeface="Arial Nova Cond Light" panose="020B0306020202020204" pitchFamily="34" charset="0"/>
                        </a:rPr>
                        <a:t>A.3.3</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Contenu RP : Idem IP +</a:t>
                      </a:r>
                      <a:r>
                        <a:rPr lang="fr-FR" sz="1100" u="none" strike="noStrike" baseline="0" dirty="0">
                          <a:solidFill>
                            <a:schemeClr val="tx1"/>
                          </a:solidFill>
                          <a:effectLst/>
                          <a:latin typeface="Arial Nova Cond Light" panose="020B0306020202020204" pitchFamily="34" charset="0"/>
                        </a:rPr>
                        <a:t> </a:t>
                      </a:r>
                      <a:r>
                        <a:rPr lang="fr-FR" sz="1100" u="none" strike="noStrike" dirty="0">
                          <a:solidFill>
                            <a:schemeClr val="tx1"/>
                          </a:solidFill>
                          <a:effectLst/>
                          <a:latin typeface="Arial Nova Cond Light" panose="020B0306020202020204" pitchFamily="34" charset="0"/>
                        </a:rPr>
                        <a:t>vérification PI + réglage accessoires sécurité</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704951263"/>
                  </a:ext>
                </a:extLst>
              </a:tr>
              <a:tr h="216000">
                <a:tc>
                  <a:txBody>
                    <a:bodyPr/>
                    <a:lstStyle/>
                    <a:p>
                      <a:pPr algn="l" fontAlgn="ctr"/>
                      <a:r>
                        <a:rPr lang="fr-FR" sz="1100" u="none" strike="noStrike" dirty="0">
                          <a:solidFill>
                            <a:schemeClr val="tx1"/>
                          </a:solidFill>
                          <a:effectLst/>
                          <a:latin typeface="Arial Nova Cond Light" panose="020B0306020202020204" pitchFamily="34" charset="0"/>
                        </a:rPr>
                        <a:t>A.3.3.5</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tc>
                  <a:txBody>
                    <a:bodyPr/>
                    <a:lstStyle/>
                    <a:p>
                      <a:pPr algn="l" fontAlgn="b"/>
                      <a:r>
                        <a:rPr lang="fr-FR" sz="1100" u="none" strike="noStrike" dirty="0">
                          <a:solidFill>
                            <a:schemeClr val="tx1"/>
                          </a:solidFill>
                          <a:effectLst/>
                          <a:latin typeface="Arial Nova Cond Light" panose="020B0306020202020204" pitchFamily="34" charset="0"/>
                        </a:rPr>
                        <a:t>6 mois pour les soupapes</a:t>
                      </a:r>
                      <a:r>
                        <a:rPr lang="fr-FR" sz="1100" u="none" strike="noStrike" baseline="0" dirty="0">
                          <a:solidFill>
                            <a:schemeClr val="tx1"/>
                          </a:solidFill>
                          <a:effectLst/>
                          <a:latin typeface="Arial Nova Cond Light" panose="020B0306020202020204" pitchFamily="34" charset="0"/>
                        </a:rPr>
                        <a:t> ; </a:t>
                      </a:r>
                      <a:r>
                        <a:rPr lang="fr-FR" sz="1100" u="none" strike="noStrike" dirty="0">
                          <a:solidFill>
                            <a:schemeClr val="tx1"/>
                          </a:solidFill>
                          <a:effectLst/>
                          <a:latin typeface="Arial Nova Cond Light" panose="020B0306020202020204" pitchFamily="34" charset="0"/>
                        </a:rPr>
                        <a:t>12 mois pour les pressostats HP</a:t>
                      </a:r>
                      <a:endParaRPr lang="fr-FR" sz="1100" b="0" i="0" u="none" strike="noStrike" dirty="0">
                        <a:solidFill>
                          <a:schemeClr val="tx1"/>
                        </a:solidFill>
                        <a:effectLst/>
                        <a:latin typeface="Arial Nova Cond Light" panose="020B0306020202020204" pitchFamily="34" charset="0"/>
                      </a:endParaRP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2264772545"/>
                  </a:ext>
                </a:extLst>
              </a:tr>
              <a:tr h="216000">
                <a:tc>
                  <a:txBody>
                    <a:bodyPr/>
                    <a:lstStyle/>
                    <a:p>
                      <a:pPr algn="l" fontAlgn="ctr"/>
                      <a:r>
                        <a:rPr lang="fr-FR" sz="1100" b="0" i="0" u="none" strike="noStrike" dirty="0">
                          <a:solidFill>
                            <a:schemeClr val="tx1"/>
                          </a:solidFill>
                          <a:effectLst/>
                          <a:latin typeface="Arial Nova Cond Light" panose="020B0306020202020204" pitchFamily="34" charset="0"/>
                        </a:rPr>
                        <a:t>A.3.6</a:t>
                      </a: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tc>
                  <a:txBody>
                    <a:bodyPr/>
                    <a:lstStyle/>
                    <a:p>
                      <a:pPr algn="l" fontAlgn="b"/>
                      <a:r>
                        <a:rPr lang="fr-FR" sz="1100" b="0" i="0" u="none" strike="noStrike" dirty="0">
                          <a:solidFill>
                            <a:schemeClr val="tx1"/>
                          </a:solidFill>
                          <a:effectLst/>
                          <a:latin typeface="Arial Nova Cond Light" panose="020B0306020202020204" pitchFamily="34" charset="0"/>
                        </a:rPr>
                        <a:t>Conditions de préparation</a:t>
                      </a:r>
                    </a:p>
                  </a:txBody>
                  <a:tcPr marL="9525" marR="9525" marT="9525" marB="0" anchor="ctr">
                    <a:lnT w="12700" cap="flat" cmpd="sng" algn="ctr">
                      <a:solidFill>
                        <a:srgbClr val="0087CC"/>
                      </a:solidFill>
                      <a:prstDash val="solid"/>
                      <a:round/>
                      <a:headEnd type="none" w="med" len="med"/>
                      <a:tailEnd type="none" w="med" len="med"/>
                    </a:lnT>
                    <a:lnB w="12700" cap="flat" cmpd="sng" algn="ctr">
                      <a:solidFill>
                        <a:srgbClr val="0087CC"/>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23" name="Groupe 22">
            <a:extLst>
              <a:ext uri="{FF2B5EF4-FFF2-40B4-BE49-F238E27FC236}">
                <a16:creationId xmlns:a16="http://schemas.microsoft.com/office/drawing/2014/main" id="{BB77656E-106C-4ECC-8532-C268813C930D}"/>
              </a:ext>
            </a:extLst>
          </p:cNvPr>
          <p:cNvGrpSpPr/>
          <p:nvPr/>
        </p:nvGrpSpPr>
        <p:grpSpPr>
          <a:xfrm>
            <a:off x="522326" y="2546675"/>
            <a:ext cx="260760" cy="61200"/>
            <a:chOff x="1121356" y="1753980"/>
            <a:chExt cx="260760" cy="61200"/>
          </a:xfrm>
        </p:grpSpPr>
        <p:sp>
          <p:nvSpPr>
            <p:cNvPr id="24" name="Ellipse 23">
              <a:extLst>
                <a:ext uri="{FF2B5EF4-FFF2-40B4-BE49-F238E27FC236}">
                  <a16:creationId xmlns:a16="http://schemas.microsoft.com/office/drawing/2014/main" id="{84625165-323C-4BA0-83F5-EE169FD84D31}"/>
                </a:ext>
              </a:extLst>
            </p:cNvPr>
            <p:cNvSpPr/>
            <p:nvPr/>
          </p:nvSpPr>
          <p:spPr>
            <a:xfrm>
              <a:off x="132091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78F11C32-08E3-41DA-B1AD-F32D02766D68}"/>
                </a:ext>
              </a:extLst>
            </p:cNvPr>
            <p:cNvSpPr/>
            <p:nvPr/>
          </p:nvSpPr>
          <p:spPr>
            <a:xfrm>
              <a:off x="112135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AD7EDB41-BDB0-469E-9103-761808BBE997}"/>
                </a:ext>
              </a:extLst>
            </p:cNvPr>
            <p:cNvSpPr/>
            <p:nvPr/>
          </p:nvSpPr>
          <p:spPr>
            <a:xfrm>
              <a:off x="1221136" y="1753980"/>
              <a:ext cx="61200" cy="61200"/>
            </a:xfrm>
            <a:prstGeom prst="ellipse">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Espace réservé du contenu 2">
            <a:extLst>
              <a:ext uri="{FF2B5EF4-FFF2-40B4-BE49-F238E27FC236}">
                <a16:creationId xmlns:a16="http://schemas.microsoft.com/office/drawing/2014/main" id="{C9E74B99-F5BD-46EA-9353-E9954C6020B8}"/>
              </a:ext>
            </a:extLst>
          </p:cNvPr>
          <p:cNvSpPr txBox="1">
            <a:spLocks/>
          </p:cNvSpPr>
          <p:nvPr/>
        </p:nvSpPr>
        <p:spPr>
          <a:xfrm>
            <a:off x="923173" y="2394998"/>
            <a:ext cx="633748" cy="399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BBA00"/>
              </a:buClr>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Clr>
                <a:srgbClr val="FBBA00"/>
              </a:buClr>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Clr>
                <a:srgbClr val="FBBA00"/>
              </a:buClr>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Clr>
                <a:srgbClr val="FBBA00"/>
              </a:buClr>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fr-FR" sz="1900" b="1" dirty="0">
                <a:solidFill>
                  <a:srgbClr val="31859C"/>
                </a:solidFill>
                <a:latin typeface="+mj-lt"/>
              </a:rPr>
              <a:t>RP</a:t>
            </a:r>
          </a:p>
        </p:txBody>
      </p:sp>
      <p:graphicFrame>
        <p:nvGraphicFramePr>
          <p:cNvPr id="28" name="Tableau 27">
            <a:extLst>
              <a:ext uri="{FF2B5EF4-FFF2-40B4-BE49-F238E27FC236}">
                <a16:creationId xmlns:a16="http://schemas.microsoft.com/office/drawing/2014/main" id="{BEC9F5FB-4226-4E57-B504-FDAA69F907D2}"/>
              </a:ext>
            </a:extLst>
          </p:cNvPr>
          <p:cNvGraphicFramePr>
            <a:graphicFrameLocks noGrp="1"/>
          </p:cNvGraphicFramePr>
          <p:nvPr>
            <p:extLst/>
          </p:nvPr>
        </p:nvGraphicFramePr>
        <p:xfrm>
          <a:off x="3616612" y="3312620"/>
          <a:ext cx="5179806" cy="190500"/>
        </p:xfrm>
        <a:graphic>
          <a:graphicData uri="http://schemas.openxmlformats.org/drawingml/2006/table">
            <a:tbl>
              <a:tblPr>
                <a:tableStyleId>{5C22544A-7EE6-4342-B048-85BDC9FD1C3A}</a:tableStyleId>
              </a:tblPr>
              <a:tblGrid>
                <a:gridCol w="694892">
                  <a:extLst>
                    <a:ext uri="{9D8B030D-6E8A-4147-A177-3AD203B41FA5}">
                      <a16:colId xmlns:a16="http://schemas.microsoft.com/office/drawing/2014/main" val="3083909185"/>
                    </a:ext>
                  </a:extLst>
                </a:gridCol>
                <a:gridCol w="4484914">
                  <a:extLst>
                    <a:ext uri="{9D8B030D-6E8A-4147-A177-3AD203B41FA5}">
                      <a16:colId xmlns:a16="http://schemas.microsoft.com/office/drawing/2014/main" val="2290936020"/>
                    </a:ext>
                  </a:extLst>
                </a:gridCol>
              </a:tblGrid>
              <a:tr h="190500">
                <a:tc>
                  <a:txBody>
                    <a:bodyPr/>
                    <a:lstStyle/>
                    <a:p>
                      <a:pPr algn="l" fontAlgn="ctr"/>
                      <a:r>
                        <a:rPr lang="fr-FR" sz="1100" u="none" strike="noStrike" dirty="0">
                          <a:effectLst/>
                          <a:latin typeface="Arial Nova Cond Light" panose="020B0306020202020204" pitchFamily="34" charset="0"/>
                        </a:rPr>
                        <a:t>A.4</a:t>
                      </a:r>
                      <a:endParaRPr lang="fr-FR" sz="1100" b="0" i="0" u="none" strike="noStrike" dirty="0">
                        <a:solidFill>
                          <a:srgbClr val="000000"/>
                        </a:solidFill>
                        <a:effectLst/>
                        <a:latin typeface="Arial Nova Cond Light" panose="020B0306020202020204" pitchFamily="34" charset="0"/>
                      </a:endParaRPr>
                    </a:p>
                  </a:txBody>
                  <a:tcPr marL="9525" marR="9525" marT="9525" marB="0" anchor="ctr">
                    <a:noFill/>
                  </a:tcPr>
                </a:tc>
                <a:tc>
                  <a:txBody>
                    <a:bodyPr/>
                    <a:lstStyle/>
                    <a:p>
                      <a:pPr algn="l" fontAlgn="b"/>
                      <a:r>
                        <a:rPr lang="fr-FR" sz="1100" u="none" strike="noStrike" dirty="0">
                          <a:solidFill>
                            <a:schemeClr val="tx1"/>
                          </a:solidFill>
                          <a:effectLst/>
                          <a:latin typeface="Arial Nova Cond Light" panose="020B0306020202020204" pitchFamily="34" charset="0"/>
                        </a:rPr>
                        <a:t>Seulement lors de dépose ou remplacement du calorifuge</a:t>
                      </a:r>
                      <a:endParaRPr lang="fr-FR" sz="1100" b="0" i="0" u="none" strike="noStrike" dirty="0">
                        <a:solidFill>
                          <a:schemeClr val="tx1"/>
                        </a:solidFill>
                        <a:effectLst/>
                        <a:latin typeface="Arial Nova Cond Light" panose="020B0306020202020204" pitchFamily="34" charset="0"/>
                      </a:endParaRPr>
                    </a:p>
                  </a:txBody>
                  <a:tcPr marL="9525" marR="9525" marT="9525" marB="0" anchor="b">
                    <a:noFill/>
                  </a:tcPr>
                </a:tc>
                <a:extLst>
                  <a:ext uri="{0D108BD9-81ED-4DB2-BD59-A6C34878D82A}">
                    <a16:rowId xmlns:a16="http://schemas.microsoft.com/office/drawing/2014/main" val="2882888641"/>
                  </a:ext>
                </a:extLst>
              </a:tr>
            </a:tbl>
          </a:graphicData>
        </a:graphic>
      </p:graphicFrame>
      <p:graphicFrame>
        <p:nvGraphicFramePr>
          <p:cNvPr id="29" name="Tableau 28">
            <a:extLst>
              <a:ext uri="{FF2B5EF4-FFF2-40B4-BE49-F238E27FC236}">
                <a16:creationId xmlns:a16="http://schemas.microsoft.com/office/drawing/2014/main" id="{0BA803FC-FE3C-430A-AEFB-A91579AB654A}"/>
              </a:ext>
            </a:extLst>
          </p:cNvPr>
          <p:cNvGraphicFramePr>
            <a:graphicFrameLocks noGrp="1"/>
          </p:cNvGraphicFramePr>
          <p:nvPr>
            <p:extLst/>
          </p:nvPr>
        </p:nvGraphicFramePr>
        <p:xfrm>
          <a:off x="3594536" y="3829817"/>
          <a:ext cx="5201882" cy="587475"/>
        </p:xfrm>
        <a:graphic>
          <a:graphicData uri="http://schemas.openxmlformats.org/drawingml/2006/table">
            <a:tbl>
              <a:tblPr>
                <a:tableStyleId>{5C22544A-7EE6-4342-B048-85BDC9FD1C3A}</a:tableStyleId>
              </a:tblPr>
              <a:tblGrid>
                <a:gridCol w="720024">
                  <a:extLst>
                    <a:ext uri="{9D8B030D-6E8A-4147-A177-3AD203B41FA5}">
                      <a16:colId xmlns:a16="http://schemas.microsoft.com/office/drawing/2014/main" val="882010270"/>
                    </a:ext>
                  </a:extLst>
                </a:gridCol>
                <a:gridCol w="4481858">
                  <a:extLst>
                    <a:ext uri="{9D8B030D-6E8A-4147-A177-3AD203B41FA5}">
                      <a16:colId xmlns:a16="http://schemas.microsoft.com/office/drawing/2014/main" val="213515403"/>
                    </a:ext>
                  </a:extLst>
                </a:gridCol>
              </a:tblGrid>
              <a:tr h="216000">
                <a:tc>
                  <a:txBody>
                    <a:bodyPr/>
                    <a:lstStyle/>
                    <a:p>
                      <a:pPr algn="l" fontAlgn="ctr"/>
                      <a:r>
                        <a:rPr lang="fr-FR" sz="1100" u="none" strike="noStrike" dirty="0">
                          <a:ln>
                            <a:noFill/>
                          </a:ln>
                          <a:effectLst/>
                          <a:latin typeface="Arial Nova Cond Light" panose="020B0306020202020204" pitchFamily="34" charset="0"/>
                        </a:rPr>
                        <a:t>A.6</a:t>
                      </a:r>
                      <a:endParaRPr lang="fr-FR" sz="1100" b="0" i="0" u="none" strike="noStrike" dirty="0">
                        <a:ln>
                          <a:noFill/>
                        </a:ln>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mpd="sng">
                      <a:noFill/>
                    </a:lnT>
                    <a:lnB w="12700" cap="flat" cmpd="sng" algn="ctr">
                      <a:solidFill>
                        <a:srgbClr val="009B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342900" rtl="0" eaLnBrk="1" fontAlgn="ctr" latinLnBrk="0" hangingPunct="1"/>
                      <a:r>
                        <a:rPr lang="fr-FR" sz="1100" u="none" strike="noStrike" kern="1200" dirty="0">
                          <a:ln>
                            <a:noFill/>
                          </a:ln>
                          <a:solidFill>
                            <a:schemeClr val="tx1"/>
                          </a:solidFill>
                          <a:effectLst/>
                          <a:latin typeface="Arial Nova Cond Light" panose="020B0306020202020204" pitchFamily="34" charset="0"/>
                          <a:ea typeface="+mn-ea"/>
                          <a:cs typeface="+mn-cs"/>
                        </a:rPr>
                        <a:t>La notion d'ensemble CE n'influe pas la notabilité de l'intervention.</a:t>
                      </a:r>
                    </a:p>
                  </a:txBody>
                  <a:tcPr marL="9525" marR="9525" marT="9525" marB="0" anchor="ctr">
                    <a:lnL w="12700" cmpd="sng">
                      <a:noFill/>
                    </a:lnL>
                    <a:lnR w="12700" cmpd="sng">
                      <a:noFill/>
                    </a:lnR>
                    <a:lnT w="12700" cmpd="sng">
                      <a:noFill/>
                    </a:lnT>
                    <a:lnB w="12700" cap="flat" cmpd="sng" algn="ctr">
                      <a:solidFill>
                        <a:srgbClr val="009B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98102"/>
                  </a:ext>
                </a:extLst>
              </a:tr>
              <a:tr h="371475">
                <a:tc>
                  <a:txBody>
                    <a:bodyPr/>
                    <a:lstStyle/>
                    <a:p>
                      <a:pPr algn="l" fontAlgn="ctr"/>
                      <a:r>
                        <a:rPr lang="fr-FR" sz="1100" u="none" strike="noStrike">
                          <a:effectLst/>
                          <a:latin typeface="Arial Nova Cond Light" panose="020B0306020202020204" pitchFamily="34" charset="0"/>
                        </a:rPr>
                        <a:t>A.6</a:t>
                      </a:r>
                      <a:endParaRPr lang="fr-FR" sz="1100" b="0" i="0" u="none" strike="noStrike">
                        <a:solidFill>
                          <a:srgbClr val="000000"/>
                        </a:solidFill>
                        <a:effectLst/>
                        <a:latin typeface="Arial Nova Cond Light" panose="020B0306020202020204" pitchFamily="34" charset="0"/>
                      </a:endParaRPr>
                    </a:p>
                  </a:txBody>
                  <a:tcPr marL="9525" marR="9525" marT="9525" marB="0" anchor="ctr">
                    <a:lnL w="12700" cmpd="sng">
                      <a:noFill/>
                    </a:lnL>
                    <a:lnR w="12700" cmpd="sng">
                      <a:noFill/>
                    </a:lnR>
                    <a:lnT w="12700" cap="flat" cmpd="sng" algn="ctr">
                      <a:solidFill>
                        <a:srgbClr val="009BD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342900" rtl="0" eaLnBrk="1" fontAlgn="ctr" latinLnBrk="0" hangingPunct="1"/>
                      <a:r>
                        <a:rPr lang="fr-FR" sz="1100" u="none" strike="noStrike" kern="1200" dirty="0">
                          <a:solidFill>
                            <a:schemeClr val="tx1"/>
                          </a:solidFill>
                          <a:effectLst/>
                          <a:latin typeface="Arial Nova Cond Light" panose="020B0306020202020204" pitchFamily="34" charset="0"/>
                          <a:ea typeface="+mn-ea"/>
                          <a:cs typeface="+mn-cs"/>
                        </a:rPr>
                        <a:t>Clarification sur le fait qu'une intervention ne remet pas en cause </a:t>
                      </a:r>
                      <a:br>
                        <a:rPr lang="fr-FR" sz="1100" u="none" strike="noStrike" kern="1200" dirty="0">
                          <a:solidFill>
                            <a:schemeClr val="tx1"/>
                          </a:solidFill>
                          <a:effectLst/>
                          <a:latin typeface="Arial Nova Cond Light" panose="020B0306020202020204" pitchFamily="34" charset="0"/>
                          <a:ea typeface="+mn-ea"/>
                          <a:cs typeface="+mn-cs"/>
                        </a:rPr>
                      </a:br>
                      <a:r>
                        <a:rPr lang="fr-FR" sz="1100" u="none" strike="noStrike" kern="1200" dirty="0">
                          <a:solidFill>
                            <a:schemeClr val="tx1"/>
                          </a:solidFill>
                          <a:effectLst/>
                          <a:latin typeface="Arial Nova Cond Light" panose="020B0306020202020204" pitchFamily="34" charset="0"/>
                          <a:ea typeface="+mn-ea"/>
                          <a:cs typeface="+mn-cs"/>
                        </a:rPr>
                        <a:t>la déclaration d'ensemble CE</a:t>
                      </a:r>
                    </a:p>
                  </a:txBody>
                  <a:tcPr marL="9525" marR="9525" marT="9525" marB="0" anchor="ctr">
                    <a:lnL w="12700" cmpd="sng">
                      <a:noFill/>
                    </a:lnL>
                    <a:lnR w="12700" cmpd="sng">
                      <a:noFill/>
                    </a:lnR>
                    <a:lnT w="12700" cap="flat" cmpd="sng" algn="ctr">
                      <a:solidFill>
                        <a:srgbClr val="009BD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2248678"/>
                  </a:ext>
                </a:extLst>
              </a:tr>
            </a:tbl>
          </a:graphicData>
        </a:graphic>
      </p:graphicFrame>
      <p:cxnSp>
        <p:nvCxnSpPr>
          <p:cNvPr id="30" name="Connecteur droit 29">
            <a:extLst>
              <a:ext uri="{FF2B5EF4-FFF2-40B4-BE49-F238E27FC236}">
                <a16:creationId xmlns:a16="http://schemas.microsoft.com/office/drawing/2014/main" id="{9DCC096B-4730-4EBF-AC31-EBA3A9276E83}"/>
              </a:ext>
            </a:extLst>
          </p:cNvPr>
          <p:cNvCxnSpPr>
            <a:cxnSpLocks/>
          </p:cNvCxnSpPr>
          <p:nvPr/>
        </p:nvCxnSpPr>
        <p:spPr>
          <a:xfrm>
            <a:off x="1556921" y="2529010"/>
            <a:ext cx="1939758" cy="217038"/>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D2EB4652-6E6A-44A0-9573-EF26D6B90351}"/>
              </a:ext>
            </a:extLst>
          </p:cNvPr>
          <p:cNvCxnSpPr>
            <a:cxnSpLocks/>
          </p:cNvCxnSpPr>
          <p:nvPr/>
        </p:nvCxnSpPr>
        <p:spPr>
          <a:xfrm flipV="1">
            <a:off x="1556921" y="2258457"/>
            <a:ext cx="1939758" cy="270554"/>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AE33BF32-6118-4610-A0BA-7D34F5B05AF0}"/>
              </a:ext>
            </a:extLst>
          </p:cNvPr>
          <p:cNvCxnSpPr>
            <a:cxnSpLocks/>
          </p:cNvCxnSpPr>
          <p:nvPr/>
        </p:nvCxnSpPr>
        <p:spPr>
          <a:xfrm flipV="1">
            <a:off x="1556921" y="2484977"/>
            <a:ext cx="1919603" cy="44033"/>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95E6D19-E31D-44CE-BCAD-2C79ACD00204}"/>
              </a:ext>
            </a:extLst>
          </p:cNvPr>
          <p:cNvCxnSpPr>
            <a:cxnSpLocks/>
          </p:cNvCxnSpPr>
          <p:nvPr/>
        </p:nvCxnSpPr>
        <p:spPr>
          <a:xfrm flipV="1">
            <a:off x="2431109" y="3430097"/>
            <a:ext cx="1045415" cy="7156"/>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F6C6858C-74C3-4149-9AA5-C11B306D53F1}"/>
              </a:ext>
            </a:extLst>
          </p:cNvPr>
          <p:cNvCxnSpPr>
            <a:cxnSpLocks/>
          </p:cNvCxnSpPr>
          <p:nvPr/>
        </p:nvCxnSpPr>
        <p:spPr>
          <a:xfrm flipV="1">
            <a:off x="2526800" y="3966512"/>
            <a:ext cx="949724" cy="177528"/>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2065ED9C-ED91-4E50-AB42-B808D7679A2C}"/>
              </a:ext>
            </a:extLst>
          </p:cNvPr>
          <p:cNvCxnSpPr>
            <a:cxnSpLocks/>
          </p:cNvCxnSpPr>
          <p:nvPr/>
        </p:nvCxnSpPr>
        <p:spPr>
          <a:xfrm>
            <a:off x="2526800" y="4144038"/>
            <a:ext cx="949724" cy="91767"/>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6053448E-9ABA-4229-845C-F5F66E4A6D5A}"/>
              </a:ext>
            </a:extLst>
          </p:cNvPr>
          <p:cNvCxnSpPr>
            <a:cxnSpLocks/>
          </p:cNvCxnSpPr>
          <p:nvPr/>
        </p:nvCxnSpPr>
        <p:spPr>
          <a:xfrm flipV="1">
            <a:off x="1570206" y="1078678"/>
            <a:ext cx="1926473" cy="331094"/>
          </a:xfrm>
          <a:prstGeom prst="line">
            <a:avLst/>
          </a:prstGeom>
          <a:ln>
            <a:solidFill>
              <a:srgbClr val="FBBA00"/>
            </a:solidFill>
          </a:ln>
        </p:spPr>
        <p:style>
          <a:lnRef idx="1">
            <a:schemeClr val="accent2"/>
          </a:lnRef>
          <a:fillRef idx="0">
            <a:schemeClr val="accent2"/>
          </a:fillRef>
          <a:effectRef idx="0">
            <a:schemeClr val="accent2"/>
          </a:effectRef>
          <a:fontRef idx="minor">
            <a:schemeClr val="tx1"/>
          </a:fontRef>
        </p:style>
      </p:cxnSp>
      <p:cxnSp>
        <p:nvCxnSpPr>
          <p:cNvPr id="37" name="Connecteur droit 36">
            <a:extLst>
              <a:ext uri="{FF2B5EF4-FFF2-40B4-BE49-F238E27FC236}">
                <a16:creationId xmlns:a16="http://schemas.microsoft.com/office/drawing/2014/main" id="{DAB318E4-A498-449D-A752-0A5FFA73F461}"/>
              </a:ext>
            </a:extLst>
          </p:cNvPr>
          <p:cNvCxnSpPr>
            <a:cxnSpLocks/>
          </p:cNvCxnSpPr>
          <p:nvPr/>
        </p:nvCxnSpPr>
        <p:spPr>
          <a:xfrm flipV="1">
            <a:off x="1570206" y="1275763"/>
            <a:ext cx="1926473" cy="145776"/>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E298A5E8-F310-4FEA-AFEF-3D9ABB67C2C3}"/>
              </a:ext>
            </a:extLst>
          </p:cNvPr>
          <p:cNvCxnSpPr>
            <a:cxnSpLocks/>
          </p:cNvCxnSpPr>
          <p:nvPr/>
        </p:nvCxnSpPr>
        <p:spPr>
          <a:xfrm>
            <a:off x="1570206" y="1421537"/>
            <a:ext cx="1926473" cy="96236"/>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EF1CB624-E08B-4322-83B1-11A82DAC6F06}"/>
              </a:ext>
            </a:extLst>
          </p:cNvPr>
          <p:cNvCxnSpPr>
            <a:cxnSpLocks/>
          </p:cNvCxnSpPr>
          <p:nvPr/>
        </p:nvCxnSpPr>
        <p:spPr>
          <a:xfrm flipH="1" flipV="1">
            <a:off x="1570206" y="1419339"/>
            <a:ext cx="1926473" cy="302633"/>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EF1CB624-E08B-4322-83B1-11A82DAC6F06}"/>
              </a:ext>
            </a:extLst>
          </p:cNvPr>
          <p:cNvCxnSpPr>
            <a:cxnSpLocks/>
          </p:cNvCxnSpPr>
          <p:nvPr/>
        </p:nvCxnSpPr>
        <p:spPr>
          <a:xfrm flipH="1" flipV="1">
            <a:off x="1570206" y="1409772"/>
            <a:ext cx="1919831" cy="508703"/>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9DCC096B-4730-4EBF-AC31-EBA3A9276E83}"/>
              </a:ext>
            </a:extLst>
          </p:cNvPr>
          <p:cNvCxnSpPr>
            <a:cxnSpLocks/>
          </p:cNvCxnSpPr>
          <p:nvPr/>
        </p:nvCxnSpPr>
        <p:spPr>
          <a:xfrm>
            <a:off x="1570206" y="2529009"/>
            <a:ext cx="1919831" cy="418494"/>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sp>
        <p:nvSpPr>
          <p:cNvPr id="2" name="Forme libre : forme 1">
            <a:extLst>
              <a:ext uri="{FF2B5EF4-FFF2-40B4-BE49-F238E27FC236}">
                <a16:creationId xmlns:a16="http://schemas.microsoft.com/office/drawing/2014/main" id="{F756BC08-6190-4EE1-9A8F-DA77ADC01F83}"/>
              </a:ext>
            </a:extLst>
          </p:cNvPr>
          <p:cNvSpPr/>
          <p:nvPr/>
        </p:nvSpPr>
        <p:spPr>
          <a:xfrm>
            <a:off x="2222933" y="151052"/>
            <a:ext cx="2586038" cy="678657"/>
          </a:xfrm>
          <a:custGeom>
            <a:avLst/>
            <a:gdLst>
              <a:gd name="connsiteX0" fmla="*/ 0 w 2586038"/>
              <a:gd name="connsiteY0" fmla="*/ 0 h 678657"/>
              <a:gd name="connsiteX1" fmla="*/ 0 w 2586038"/>
              <a:gd name="connsiteY1" fmla="*/ 678657 h 678657"/>
              <a:gd name="connsiteX2" fmla="*/ 2586038 w 2586038"/>
              <a:gd name="connsiteY2" fmla="*/ 678657 h 678657"/>
            </a:gdLst>
            <a:ahLst/>
            <a:cxnLst>
              <a:cxn ang="0">
                <a:pos x="connsiteX0" y="connsiteY0"/>
              </a:cxn>
              <a:cxn ang="0">
                <a:pos x="connsiteX1" y="connsiteY1"/>
              </a:cxn>
              <a:cxn ang="0">
                <a:pos x="connsiteX2" y="connsiteY2"/>
              </a:cxn>
            </a:cxnLst>
            <a:rect l="l" t="t" r="r" b="b"/>
            <a:pathLst>
              <a:path w="2586038" h="678657">
                <a:moveTo>
                  <a:pt x="0" y="0"/>
                </a:moveTo>
                <a:lnTo>
                  <a:pt x="0" y="678657"/>
                </a:lnTo>
                <a:lnTo>
                  <a:pt x="2586038" y="678657"/>
                </a:lnTo>
              </a:path>
            </a:pathLst>
          </a:custGeom>
          <a:noFill/>
          <a:ln>
            <a:solidFill>
              <a:srgbClr val="AE8D7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2269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199" y="37477"/>
            <a:ext cx="8229600" cy="697042"/>
          </a:xfrm>
        </p:spPr>
        <p:txBody>
          <a:bodyPr>
            <a:noAutofit/>
          </a:bodyPr>
          <a:lstStyle/>
          <a:p>
            <a:r>
              <a:rPr lang="fr-FR" sz="2800" dirty="0">
                <a:latin typeface="Cambria" panose="02040503050406030204" pitchFamily="18" charset="0"/>
                <a:ea typeface="Cambria" panose="02040503050406030204" pitchFamily="18" charset="0"/>
                <a:cs typeface="Arial" panose="020B0604020202020204" pitchFamily="34" charset="0"/>
              </a:rPr>
              <a:t>Inspections Périodiques</a:t>
            </a:r>
            <a:br>
              <a:rPr lang="fr-FR" sz="2800" dirty="0">
                <a:latin typeface="Cambria" panose="02040503050406030204" pitchFamily="18" charset="0"/>
                <a:ea typeface="Cambria" panose="02040503050406030204" pitchFamily="18" charset="0"/>
                <a:cs typeface="Arial" panose="020B0604020202020204" pitchFamily="34" charset="0"/>
              </a:rPr>
            </a:br>
            <a:r>
              <a:rPr lang="fr-FR" sz="1200" dirty="0">
                <a:latin typeface="Cambria" panose="02040503050406030204" pitchFamily="18" charset="0"/>
                <a:ea typeface="Cambria" panose="02040503050406030204" pitchFamily="18" charset="0"/>
                <a:cs typeface="Arial" panose="020B0604020202020204" pitchFamily="34" charset="0"/>
              </a:rPr>
              <a:t>Périodicités ou intervalles entre chaque IP</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57</a:t>
            </a:fld>
            <a:endParaRPr lang="fr-FR">
              <a:latin typeface="Arial" panose="020B0604020202020204" pitchFamily="34" charset="0"/>
              <a:cs typeface="Arial" panose="020B0604020202020204" pitchFamily="34" charset="0"/>
            </a:endParaRPr>
          </a:p>
        </p:txBody>
      </p:sp>
      <p:graphicFrame>
        <p:nvGraphicFramePr>
          <p:cNvPr id="7" name="Espace réservé du contenu 6"/>
          <p:cNvGraphicFramePr>
            <a:graphicFrameLocks noGrp="1"/>
          </p:cNvGraphicFramePr>
          <p:nvPr>
            <p:ph idx="1"/>
            <p:extLst/>
          </p:nvPr>
        </p:nvGraphicFramePr>
        <p:xfrm>
          <a:off x="273569" y="824460"/>
          <a:ext cx="8654378" cy="3992880"/>
        </p:xfrm>
        <a:graphic>
          <a:graphicData uri="http://schemas.openxmlformats.org/drawingml/2006/table">
            <a:tbl>
              <a:tblPr firstRow="1" bandRow="1">
                <a:tableStyleId>{5C22544A-7EE6-4342-B048-85BDC9FD1C3A}</a:tableStyleId>
              </a:tblPr>
              <a:tblGrid>
                <a:gridCol w="1013143">
                  <a:extLst>
                    <a:ext uri="{9D8B030D-6E8A-4147-A177-3AD203B41FA5}">
                      <a16:colId xmlns:a16="http://schemas.microsoft.com/office/drawing/2014/main" val="20000"/>
                    </a:ext>
                  </a:extLst>
                </a:gridCol>
                <a:gridCol w="2465882">
                  <a:extLst>
                    <a:ext uri="{9D8B030D-6E8A-4147-A177-3AD203B41FA5}">
                      <a16:colId xmlns:a16="http://schemas.microsoft.com/office/drawing/2014/main" val="20001"/>
                    </a:ext>
                  </a:extLst>
                </a:gridCol>
                <a:gridCol w="2648206">
                  <a:extLst>
                    <a:ext uri="{9D8B030D-6E8A-4147-A177-3AD203B41FA5}">
                      <a16:colId xmlns:a16="http://schemas.microsoft.com/office/drawing/2014/main" val="20002"/>
                    </a:ext>
                  </a:extLst>
                </a:gridCol>
                <a:gridCol w="2527147">
                  <a:extLst>
                    <a:ext uri="{9D8B030D-6E8A-4147-A177-3AD203B41FA5}">
                      <a16:colId xmlns:a16="http://schemas.microsoft.com/office/drawing/2014/main" val="20003"/>
                    </a:ext>
                  </a:extLst>
                </a:gridCol>
              </a:tblGrid>
              <a:tr h="296045">
                <a:tc>
                  <a:txBody>
                    <a:bodyPr/>
                    <a:lstStyle/>
                    <a:p>
                      <a:endParaRPr lang="fr-FR" sz="1200" dirty="0">
                        <a:latin typeface="+mj-lt"/>
                        <a:cs typeface="Arial" panose="020B0604020202020204" pitchFamily="34" charset="0"/>
                      </a:endParaRPr>
                    </a:p>
                  </a:txBody>
                  <a:tcPr/>
                </a:tc>
                <a:tc>
                  <a:txBody>
                    <a:bodyPr/>
                    <a:lstStyle/>
                    <a:p>
                      <a:pPr algn="ctr"/>
                      <a:r>
                        <a:rPr lang="fr-FR" sz="1400" b="1" dirty="0">
                          <a:latin typeface="+mj-lt"/>
                          <a:cs typeface="Arial" panose="020B0604020202020204" pitchFamily="34" charset="0"/>
                        </a:rPr>
                        <a:t>CTP 2020</a:t>
                      </a:r>
                    </a:p>
                    <a:p>
                      <a:pPr algn="ctr"/>
                      <a:r>
                        <a:rPr lang="fr-FR" sz="1200" b="1" dirty="0">
                          <a:latin typeface="+mj-lt"/>
                          <a:cs typeface="Arial" panose="020B0604020202020204" pitchFamily="34" charset="0"/>
                        </a:rPr>
                        <a:t>(plan d’inspection)</a:t>
                      </a:r>
                    </a:p>
                  </a:txBody>
                  <a:tcPr/>
                </a:tc>
                <a:tc>
                  <a:txBody>
                    <a:bodyPr/>
                    <a:lstStyle/>
                    <a:p>
                      <a:pPr algn="ctr"/>
                      <a:r>
                        <a:rPr lang="fr-FR" sz="1400" dirty="0">
                          <a:latin typeface="+mj-lt"/>
                          <a:cs typeface="Arial" panose="020B0604020202020204" pitchFamily="34" charset="0"/>
                        </a:rPr>
                        <a:t>CTP 2014</a:t>
                      </a:r>
                    </a:p>
                  </a:txBody>
                  <a:tcPr/>
                </a:tc>
                <a:tc>
                  <a:txBody>
                    <a:bodyPr/>
                    <a:lstStyle/>
                    <a:p>
                      <a:pPr algn="ctr"/>
                      <a:r>
                        <a:rPr lang="fr-FR" sz="1400" dirty="0">
                          <a:latin typeface="+mj-lt"/>
                          <a:cs typeface="Arial" panose="020B0604020202020204" pitchFamily="34" charset="0"/>
                        </a:rPr>
                        <a:t>AM 20/11/2017</a:t>
                      </a:r>
                    </a:p>
                  </a:txBody>
                  <a:tcPr/>
                </a:tc>
                <a:extLst>
                  <a:ext uri="{0D108BD9-81ED-4DB2-BD59-A6C34878D82A}">
                    <a16:rowId xmlns:a16="http://schemas.microsoft.com/office/drawing/2014/main" val="10000"/>
                  </a:ext>
                </a:extLst>
              </a:tr>
              <a:tr h="370840">
                <a:tc>
                  <a:txBody>
                    <a:bodyPr/>
                    <a:lstStyle/>
                    <a:p>
                      <a:pPr algn="ctr"/>
                      <a:r>
                        <a:rPr lang="fr-FR" sz="1200" b="1" dirty="0">
                          <a:latin typeface="+mj-lt"/>
                          <a:cs typeface="Arial" panose="020B0604020202020204" pitchFamily="34" charset="0"/>
                        </a:rPr>
                        <a:t>Récipient</a:t>
                      </a:r>
                    </a:p>
                    <a:p>
                      <a:pPr algn="ctr"/>
                      <a:r>
                        <a:rPr lang="fr-FR" sz="1200" b="1" baseline="0" dirty="0">
                          <a:latin typeface="+mj-lt"/>
                          <a:cs typeface="Arial" panose="020B0604020202020204" pitchFamily="34" charset="0"/>
                        </a:rPr>
                        <a:t>Chap. B</a:t>
                      </a:r>
                      <a:endParaRPr lang="fr-FR" sz="1200" b="1" dirty="0">
                        <a:latin typeface="+mj-lt"/>
                        <a:cs typeface="Arial" panose="020B0604020202020204" pitchFamily="34" charset="0"/>
                      </a:endParaRP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baseline="0" dirty="0">
                          <a:solidFill>
                            <a:srgbClr val="FF0000"/>
                          </a:solidFill>
                          <a:latin typeface="+mj-lt"/>
                          <a:cs typeface="Arial" panose="020B0604020202020204" pitchFamily="34" charset="0"/>
                          <a:sym typeface="Wingdings" panose="05000000000000000000" pitchFamily="2" charset="2"/>
                        </a:rPr>
                        <a:t> </a:t>
                      </a:r>
                      <a:r>
                        <a:rPr lang="fr-FR" sz="1200" b="1" baseline="0" dirty="0">
                          <a:solidFill>
                            <a:srgbClr val="FF0000"/>
                          </a:solidFill>
                          <a:latin typeface="+mj-lt"/>
                          <a:cs typeface="Arial" panose="020B0604020202020204" pitchFamily="34" charset="0"/>
                        </a:rPr>
                        <a:t>maxi 48 mois</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000" b="0" baseline="0" dirty="0">
                          <a:latin typeface="+mj-lt"/>
                          <a:cs typeface="Arial" panose="020B0604020202020204" pitchFamily="34" charset="0"/>
                        </a:rPr>
                        <a:t>Périodicité indépendante des récipients chap. C</a:t>
                      </a:r>
                      <a:endParaRPr lang="fr-FR" sz="1000" b="0" dirty="0">
                        <a:latin typeface="+mj-lt"/>
                        <a:cs typeface="Arial" panose="020B0604020202020204" pitchFamily="34" charset="0"/>
                      </a:endParaRPr>
                    </a:p>
                  </a:txBody>
                  <a:tcPr anchor="ctr"/>
                </a:tc>
                <a:tc>
                  <a:txBody>
                    <a:bodyPr/>
                    <a:lstStyle/>
                    <a:p>
                      <a:r>
                        <a:rPr lang="fr-FR" sz="1200" b="0" baseline="0" dirty="0">
                          <a:latin typeface="+mj-lt"/>
                          <a:cs typeface="Arial" panose="020B0604020202020204" pitchFamily="34" charset="0"/>
                          <a:sym typeface="Wingdings" panose="05000000000000000000" pitchFamily="2" charset="2"/>
                        </a:rPr>
                        <a:t> </a:t>
                      </a:r>
                      <a:r>
                        <a:rPr lang="fr-FR" sz="1200" b="0" baseline="0" dirty="0">
                          <a:latin typeface="+mj-lt"/>
                          <a:cs typeface="Arial" panose="020B0604020202020204" pitchFamily="34" charset="0"/>
                        </a:rPr>
                        <a:t>maxi 40 mois</a:t>
                      </a:r>
                    </a:p>
                    <a:p>
                      <a:r>
                        <a:rPr lang="fr-FR" sz="1000" b="0" baseline="0" dirty="0">
                          <a:latin typeface="+mj-lt"/>
                          <a:cs typeface="Arial" panose="020B0604020202020204" pitchFamily="34" charset="0"/>
                        </a:rPr>
                        <a:t>Périodicité indépendante des récipients chap. C</a:t>
                      </a:r>
                      <a:endParaRPr lang="fr-FR" sz="1000" b="0" dirty="0">
                        <a:latin typeface="+mj-lt"/>
                        <a:cs typeface="Arial" panose="020B0604020202020204" pitchFamily="34" charset="0"/>
                      </a:endParaRPr>
                    </a:p>
                  </a:txBody>
                  <a:tcPr anchor="ctr"/>
                </a:tc>
                <a:tc rowSpan="3">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u="sng" baseline="0" dirty="0">
                          <a:latin typeface="+mj-lt"/>
                          <a:cs typeface="Arial" panose="020B0604020202020204" pitchFamily="34" charset="0"/>
                        </a:rPr>
                        <a:t>Avec plan d’inspection (chap. I)</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baseline="0" dirty="0">
                          <a:latin typeface="+mj-lt"/>
                          <a:cs typeface="Arial" panose="020B0604020202020204" pitchFamily="34" charset="0"/>
                          <a:sym typeface="Wingdings" panose="05000000000000000000" pitchFamily="2" charset="2"/>
                        </a:rPr>
                        <a:t>   </a:t>
                      </a:r>
                      <a:r>
                        <a:rPr lang="fr-FR" sz="1200" b="0" baseline="0" dirty="0">
                          <a:latin typeface="+mj-lt"/>
                          <a:cs typeface="Arial" panose="020B0604020202020204" pitchFamily="34" charset="0"/>
                        </a:rPr>
                        <a:t>maxi 6 ans (72 mois)</a:t>
                      </a:r>
                      <a:endParaRPr lang="fr-FR" sz="1200" b="0" dirty="0">
                        <a:latin typeface="+mj-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0" u="sng" baseline="0" dirty="0">
                        <a:latin typeface="+mj-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u="sng" baseline="0" dirty="0">
                          <a:latin typeface="+mj-lt"/>
                          <a:cs typeface="Arial" panose="020B0604020202020204" pitchFamily="34" charset="0"/>
                        </a:rPr>
                        <a:t>Sans plan d’inspection (chap. II)</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baseline="0" dirty="0">
                          <a:latin typeface="+mj-lt"/>
                          <a:cs typeface="Arial" panose="020B0604020202020204" pitchFamily="34" charset="0"/>
                          <a:sym typeface="Wingdings" panose="05000000000000000000" pitchFamily="2" charset="2"/>
                        </a:rPr>
                        <a:t>   </a:t>
                      </a:r>
                      <a:r>
                        <a:rPr lang="fr-FR" sz="1200" b="0" baseline="0" dirty="0">
                          <a:latin typeface="+mj-lt"/>
                          <a:cs typeface="Arial" panose="020B0604020202020204" pitchFamily="34" charset="0"/>
                        </a:rPr>
                        <a:t>maxi 4 ans (48 mois)</a:t>
                      </a:r>
                      <a:endParaRPr lang="fr-FR"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Récipient</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baseline="0" dirty="0">
                          <a:latin typeface="+mj-lt"/>
                          <a:cs typeface="Arial" panose="020B0604020202020204" pitchFamily="34" charset="0"/>
                        </a:rPr>
                        <a:t>Chap. C</a:t>
                      </a:r>
                      <a:endParaRPr lang="fr-FR" sz="1200" b="1" dirty="0">
                        <a:latin typeface="+mj-lt"/>
                        <a:cs typeface="Arial" panose="020B0604020202020204" pitchFamily="34" charset="0"/>
                      </a:endParaRPr>
                    </a:p>
                  </a:txBody>
                  <a:tcPr anchor="ctr"/>
                </a:tc>
                <a:tc>
                  <a:txBody>
                    <a:bodyPr/>
                    <a:lstStyle/>
                    <a:p>
                      <a:pPr>
                        <a:tabLst>
                          <a:tab pos="900113" algn="l"/>
                        </a:tabLst>
                      </a:pPr>
                      <a:r>
                        <a:rPr lang="fr-FR" sz="1200" b="0" dirty="0">
                          <a:latin typeface="+mj-lt"/>
                          <a:cs typeface="Arial" panose="020B0604020202020204" pitchFamily="34" charset="0"/>
                        </a:rPr>
                        <a:t>Cat. IV	</a:t>
                      </a:r>
                      <a:r>
                        <a:rPr lang="fr-FR" sz="1200" b="0" dirty="0">
                          <a:latin typeface="+mj-lt"/>
                          <a:cs typeface="Arial" panose="020B0604020202020204" pitchFamily="34" charset="0"/>
                          <a:sym typeface="Wingdings" panose="05000000000000000000" pitchFamily="2" charset="2"/>
                        </a:rPr>
                        <a:t> </a:t>
                      </a:r>
                      <a:r>
                        <a:rPr lang="fr-FR" sz="1200" b="0" baseline="0" dirty="0">
                          <a:latin typeface="+mj-lt"/>
                          <a:cs typeface="Arial" panose="020B0604020202020204" pitchFamily="34" charset="0"/>
                        </a:rPr>
                        <a:t>maxi 24 mois</a:t>
                      </a:r>
                    </a:p>
                    <a:p>
                      <a:pPr>
                        <a:tabLst>
                          <a:tab pos="900113" algn="l"/>
                        </a:tabLst>
                      </a:pPr>
                      <a:r>
                        <a:rPr lang="fr-FR" sz="1200" b="1" dirty="0">
                          <a:solidFill>
                            <a:srgbClr val="FF0000"/>
                          </a:solidFill>
                          <a:latin typeface="+mj-lt"/>
                          <a:cs typeface="Arial" panose="020B0604020202020204" pitchFamily="34" charset="0"/>
                        </a:rPr>
                        <a:t>Cat. II ou III	</a:t>
                      </a:r>
                      <a:r>
                        <a:rPr lang="fr-FR" sz="1200" b="1" dirty="0">
                          <a:solidFill>
                            <a:srgbClr val="FF0000"/>
                          </a:solidFill>
                          <a:latin typeface="+mj-lt"/>
                          <a:cs typeface="Arial" panose="020B0604020202020204" pitchFamily="34" charset="0"/>
                          <a:sym typeface="Wingdings" panose="05000000000000000000" pitchFamily="2" charset="2"/>
                        </a:rPr>
                        <a:t> </a:t>
                      </a:r>
                      <a:r>
                        <a:rPr lang="fr-FR" sz="1200" b="1" baseline="0" dirty="0">
                          <a:solidFill>
                            <a:srgbClr val="FF0000"/>
                          </a:solidFill>
                          <a:latin typeface="+mj-lt"/>
                          <a:cs typeface="Arial" panose="020B0604020202020204" pitchFamily="34" charset="0"/>
                        </a:rPr>
                        <a:t>maxi 48 mois</a:t>
                      </a:r>
                    </a:p>
                    <a:p>
                      <a:pPr marL="0" marR="0" lvl="0" indent="0" algn="l" defTabSz="342900" rtl="0" eaLnBrk="1" fontAlgn="auto" latinLnBrk="0" hangingPunct="1">
                        <a:lnSpc>
                          <a:spcPct val="100000"/>
                        </a:lnSpc>
                        <a:spcBef>
                          <a:spcPts val="0"/>
                        </a:spcBef>
                        <a:spcAft>
                          <a:spcPts val="0"/>
                        </a:spcAft>
                        <a:buClrTx/>
                        <a:buSzTx/>
                        <a:buFontTx/>
                        <a:buNone/>
                        <a:tabLst>
                          <a:tab pos="900113" algn="l"/>
                        </a:tabLst>
                        <a:defRPr/>
                      </a:pPr>
                      <a:r>
                        <a:rPr lang="fr-FR" sz="1000" b="0" baseline="0" dirty="0">
                          <a:latin typeface="+mj-lt"/>
                          <a:cs typeface="Arial" panose="020B0604020202020204" pitchFamily="34" charset="0"/>
                        </a:rPr>
                        <a:t>Dans le cas de plusieurs récipients constitutif d’un même système, prendre la périodicité la plus faible.</a:t>
                      </a:r>
                    </a:p>
                  </a:txBody>
                  <a:tcPr anchor="ctr"/>
                </a:tc>
                <a:tc>
                  <a:txBody>
                    <a:bodyPr/>
                    <a:lstStyle/>
                    <a:p>
                      <a:pPr>
                        <a:tabLst>
                          <a:tab pos="982663" algn="l"/>
                        </a:tabLst>
                      </a:pPr>
                      <a:r>
                        <a:rPr lang="fr-FR" sz="1200" b="0" dirty="0">
                          <a:latin typeface="+mj-lt"/>
                          <a:cs typeface="Arial" panose="020B0604020202020204" pitchFamily="34" charset="0"/>
                        </a:rPr>
                        <a:t>Cat. IV 	</a:t>
                      </a:r>
                      <a:r>
                        <a:rPr lang="fr-FR" sz="1200" b="0" dirty="0">
                          <a:latin typeface="+mj-lt"/>
                          <a:cs typeface="Arial" panose="020B0604020202020204" pitchFamily="34" charset="0"/>
                          <a:sym typeface="Wingdings" panose="05000000000000000000" pitchFamily="2" charset="2"/>
                        </a:rPr>
                        <a:t> </a:t>
                      </a:r>
                      <a:r>
                        <a:rPr lang="fr-FR" sz="1200" b="0" baseline="0" dirty="0">
                          <a:latin typeface="+mj-lt"/>
                          <a:cs typeface="Arial" panose="020B0604020202020204" pitchFamily="34" charset="0"/>
                        </a:rPr>
                        <a:t>maxi 24 mois</a:t>
                      </a:r>
                    </a:p>
                    <a:p>
                      <a:pPr marL="0" marR="0" lvl="0" indent="0" algn="l" defTabSz="342900" rtl="0" eaLnBrk="1" fontAlgn="auto" latinLnBrk="0" hangingPunct="1">
                        <a:lnSpc>
                          <a:spcPct val="100000"/>
                        </a:lnSpc>
                        <a:spcBef>
                          <a:spcPts val="0"/>
                        </a:spcBef>
                        <a:spcAft>
                          <a:spcPts val="0"/>
                        </a:spcAft>
                        <a:buClrTx/>
                        <a:buSzTx/>
                        <a:buFontTx/>
                        <a:buNone/>
                        <a:tabLst>
                          <a:tab pos="982663" algn="l"/>
                        </a:tabLst>
                        <a:defRPr/>
                      </a:pPr>
                      <a:r>
                        <a:rPr lang="fr-FR" sz="1200" b="0" dirty="0">
                          <a:latin typeface="+mj-lt"/>
                          <a:cs typeface="Arial" panose="020B0604020202020204" pitchFamily="34" charset="0"/>
                        </a:rPr>
                        <a:t>Cat. II ou III  	</a:t>
                      </a:r>
                      <a:r>
                        <a:rPr lang="fr-FR" sz="1200" b="0" dirty="0">
                          <a:latin typeface="+mj-lt"/>
                          <a:cs typeface="Arial" panose="020B0604020202020204" pitchFamily="34" charset="0"/>
                          <a:sym typeface="Wingdings" panose="05000000000000000000" pitchFamily="2" charset="2"/>
                        </a:rPr>
                        <a:t> </a:t>
                      </a:r>
                      <a:r>
                        <a:rPr lang="fr-FR" sz="1200" b="0" baseline="0" dirty="0">
                          <a:latin typeface="+mj-lt"/>
                          <a:cs typeface="Arial" panose="020B0604020202020204" pitchFamily="34" charset="0"/>
                        </a:rPr>
                        <a:t>maxi 40 mois</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000" b="0" baseline="0" dirty="0">
                          <a:latin typeface="+mj-lt"/>
                          <a:cs typeface="Arial" panose="020B0604020202020204" pitchFamily="34" charset="0"/>
                        </a:rPr>
                        <a:t>Dans le cas de plusieurs récipients constitutif d’un même système, prendre la périodicité la plus faible.</a:t>
                      </a:r>
                    </a:p>
                  </a:txBody>
                  <a:tcPr anchor="ctr"/>
                </a:tc>
                <a:tc vMerge="1">
                  <a:txBody>
                    <a:bodyPr/>
                    <a:lstStyle/>
                    <a:p>
                      <a:endParaRPr lang="fr-F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Echangeur</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Chap. E.4.2</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0" dirty="0">
                          <a:latin typeface="+mj-lt"/>
                          <a:cs typeface="Arial" panose="020B0604020202020204" pitchFamily="34" charset="0"/>
                        </a:rPr>
                        <a:t>(annexe IV)</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baseline="0" dirty="0">
                          <a:solidFill>
                            <a:srgbClr val="FF0000"/>
                          </a:solidFill>
                          <a:latin typeface="+mj-lt"/>
                          <a:cs typeface="Arial" panose="020B0604020202020204" pitchFamily="34" charset="0"/>
                          <a:sym typeface="Wingdings" panose="05000000000000000000" pitchFamily="2" charset="2"/>
                        </a:rPr>
                        <a:t> </a:t>
                      </a:r>
                      <a:r>
                        <a:rPr lang="fr-FR" sz="1200" b="1" baseline="0" dirty="0">
                          <a:solidFill>
                            <a:srgbClr val="FF0000"/>
                          </a:solidFill>
                          <a:latin typeface="+mj-lt"/>
                          <a:cs typeface="Arial" panose="020B0604020202020204" pitchFamily="34" charset="0"/>
                        </a:rPr>
                        <a:t>maxi 24 mois</a:t>
                      </a:r>
                      <a:endParaRPr lang="fr-FR" sz="1200" b="1" dirty="0">
                        <a:solidFill>
                          <a:srgbClr val="FF0000"/>
                        </a:solidFill>
                        <a:latin typeface="+mj-lt"/>
                        <a:cs typeface="Arial" panose="020B0604020202020204" pitchFamily="34" charset="0"/>
                      </a:endParaRP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dirty="0">
                          <a:latin typeface="+mj-lt"/>
                          <a:cs typeface="Arial" panose="020B0604020202020204" pitchFamily="34" charset="0"/>
                        </a:rPr>
                        <a:t>Non traité dans le CTP 2014 mais par la procédure</a:t>
                      </a:r>
                      <a:r>
                        <a:rPr lang="fr-FR" sz="1200" baseline="0" dirty="0">
                          <a:latin typeface="+mj-lt"/>
                          <a:cs typeface="Arial" panose="020B0604020202020204" pitchFamily="34" charset="0"/>
                        </a:rPr>
                        <a:t> PG46 ALFA LAVAL</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aseline="0" dirty="0">
                          <a:latin typeface="+mj-lt"/>
                          <a:cs typeface="Arial" panose="020B0604020202020204" pitchFamily="34" charset="0"/>
                        </a:rPr>
                        <a:t> </a:t>
                      </a:r>
                      <a:r>
                        <a:rPr lang="fr-FR" sz="1200" baseline="0" dirty="0">
                          <a:latin typeface="+mj-lt"/>
                          <a:cs typeface="Arial" panose="020B0604020202020204" pitchFamily="34" charset="0"/>
                          <a:sym typeface="Wingdings" panose="05000000000000000000" pitchFamily="2" charset="2"/>
                        </a:rPr>
                        <a:t> 12 mois</a:t>
                      </a:r>
                      <a:endParaRPr lang="fr-FR" sz="1200" dirty="0">
                        <a:latin typeface="+mj-lt"/>
                        <a:cs typeface="Arial" panose="020B0604020202020204" pitchFamily="34" charset="0"/>
                      </a:endParaRPr>
                    </a:p>
                  </a:txBody>
                  <a:tcPr anchor="ctr"/>
                </a:tc>
                <a:tc vMerge="1">
                  <a:txBody>
                    <a:bodyPr/>
                    <a:lstStyle/>
                    <a:p>
                      <a:pPr marL="269875" marR="0" lvl="0" indent="-269875" algn="l" defTabSz="3429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Tuyauterie</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baseline="0" dirty="0">
                          <a:latin typeface="+mj-lt"/>
                          <a:cs typeface="Arial" panose="020B0604020202020204" pitchFamily="34" charset="0"/>
                        </a:rPr>
                        <a:t>Chap. D</a:t>
                      </a:r>
                      <a:endParaRPr lang="fr-FR" sz="1200" b="1" dirty="0">
                        <a:latin typeface="+mj-lt"/>
                        <a:cs typeface="Arial" panose="020B0604020202020204" pitchFamily="34" charset="0"/>
                      </a:endParaRP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baseline="0" dirty="0">
                          <a:solidFill>
                            <a:srgbClr val="FF0000"/>
                          </a:solidFill>
                          <a:latin typeface="+mj-lt"/>
                          <a:cs typeface="Arial" panose="020B0604020202020204" pitchFamily="34" charset="0"/>
                          <a:sym typeface="Wingdings" panose="05000000000000000000" pitchFamily="2" charset="2"/>
                        </a:rPr>
                        <a:t> </a:t>
                      </a:r>
                      <a:r>
                        <a:rPr lang="fr-FR" sz="1200" b="1" baseline="0" dirty="0">
                          <a:solidFill>
                            <a:srgbClr val="FF0000"/>
                          </a:solidFill>
                          <a:latin typeface="+mj-lt"/>
                          <a:cs typeface="Arial" panose="020B0604020202020204" pitchFamily="34" charset="0"/>
                        </a:rPr>
                        <a:t>maxi 48 mois</a:t>
                      </a:r>
                      <a:endParaRPr lang="fr-FR" sz="1200" b="1" dirty="0">
                        <a:solidFill>
                          <a:srgbClr val="FF0000"/>
                        </a:solidFill>
                        <a:latin typeface="+mj-lt"/>
                        <a:cs typeface="Arial" panose="020B0604020202020204" pitchFamily="34" charset="0"/>
                      </a:endParaRP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dirty="0">
                          <a:latin typeface="+mj-lt"/>
                          <a:cs typeface="Arial" panose="020B0604020202020204" pitchFamily="34" charset="0"/>
                        </a:rPr>
                        <a:t>Périodicité maxi fixée dans le  programme de contrôle.</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u="sng" baseline="0" dirty="0">
                          <a:latin typeface="+mj-lt"/>
                          <a:cs typeface="Arial" panose="020B0604020202020204" pitchFamily="34" charset="0"/>
                        </a:rPr>
                        <a:t>Avec plan d’inspection (chap. I)</a:t>
                      </a:r>
                    </a:p>
                    <a:p>
                      <a:pPr marL="269875" marR="0" lvl="0" indent="-269875" algn="l" defTabSz="342900" rtl="0" eaLnBrk="1" fontAlgn="auto" latinLnBrk="0" hangingPunct="1">
                        <a:lnSpc>
                          <a:spcPct val="100000"/>
                        </a:lnSpc>
                        <a:spcBef>
                          <a:spcPts val="0"/>
                        </a:spcBef>
                        <a:spcAft>
                          <a:spcPts val="0"/>
                        </a:spcAft>
                        <a:buClrTx/>
                        <a:buSzTx/>
                        <a:buFontTx/>
                        <a:buNone/>
                        <a:tabLst/>
                        <a:defRPr/>
                      </a:pPr>
                      <a:r>
                        <a:rPr lang="fr-FR" sz="1200" b="0" baseline="0" dirty="0">
                          <a:latin typeface="+mj-lt"/>
                          <a:cs typeface="Arial" panose="020B0604020202020204" pitchFamily="34" charset="0"/>
                          <a:sym typeface="Wingdings" panose="05000000000000000000" pitchFamily="2" charset="2"/>
                        </a:rPr>
                        <a:t>   </a:t>
                      </a:r>
                      <a:r>
                        <a:rPr lang="fr-FR" sz="1200" b="0" baseline="0" dirty="0">
                          <a:latin typeface="+mj-lt"/>
                          <a:cs typeface="Arial" panose="020B0604020202020204" pitchFamily="34" charset="0"/>
                        </a:rPr>
                        <a:t>Périodicité maxi suivant procédures exploitant</a:t>
                      </a:r>
                      <a:endParaRPr lang="fr-FR" sz="1200" b="0" dirty="0">
                        <a:latin typeface="+mj-lt"/>
                        <a:cs typeface="Arial" panose="020B0604020202020204" pitchFamily="34" charset="0"/>
                      </a:endParaRPr>
                    </a:p>
                    <a:p>
                      <a:endParaRPr lang="fr-FR" sz="1200" dirty="0">
                        <a:latin typeface="+mj-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u="sng" baseline="0" dirty="0">
                          <a:latin typeface="+mj-lt"/>
                          <a:cs typeface="Arial" panose="020B0604020202020204" pitchFamily="34" charset="0"/>
                        </a:rPr>
                        <a:t>Sans plan d’inspection (chap. II)</a:t>
                      </a:r>
                    </a:p>
                    <a:p>
                      <a:pPr marL="269875" marR="0" lvl="0" indent="-269875" algn="l" defTabSz="342900" rtl="0" eaLnBrk="1" fontAlgn="auto" latinLnBrk="0" hangingPunct="1">
                        <a:lnSpc>
                          <a:spcPct val="100000"/>
                        </a:lnSpc>
                        <a:spcBef>
                          <a:spcPts val="0"/>
                        </a:spcBef>
                        <a:spcAft>
                          <a:spcPts val="0"/>
                        </a:spcAft>
                        <a:buClrTx/>
                        <a:buSzTx/>
                        <a:buFontTx/>
                        <a:buNone/>
                        <a:tabLst/>
                        <a:defRPr/>
                      </a:pPr>
                      <a:r>
                        <a:rPr lang="fr-FR" sz="1200" b="0" baseline="0" dirty="0">
                          <a:latin typeface="+mj-lt"/>
                          <a:cs typeface="Arial" panose="020B0604020202020204" pitchFamily="34" charset="0"/>
                          <a:sym typeface="Wingdings" panose="05000000000000000000" pitchFamily="2" charset="2"/>
                        </a:rPr>
                        <a:t>  </a:t>
                      </a:r>
                      <a:r>
                        <a:rPr lang="fr-FR" sz="1200" b="0" kern="1200" baseline="0" dirty="0">
                          <a:solidFill>
                            <a:schemeClr val="dk1"/>
                          </a:solidFill>
                          <a:latin typeface="+mj-lt"/>
                          <a:ea typeface="+mn-ea"/>
                          <a:cs typeface="Arial" panose="020B0604020202020204" pitchFamily="34" charset="0"/>
                          <a:sym typeface="Wingdings" panose="05000000000000000000" pitchFamily="2" charset="2"/>
                        </a:rPr>
                        <a:t> </a:t>
                      </a:r>
                      <a:r>
                        <a:rPr lang="fr-FR" sz="1200" b="0" kern="1200" baseline="0" dirty="0">
                          <a:solidFill>
                            <a:schemeClr val="dk1"/>
                          </a:solidFill>
                          <a:latin typeface="+mj-lt"/>
                          <a:ea typeface="+mn-ea"/>
                          <a:cs typeface="Arial" panose="020B0604020202020204" pitchFamily="34" charset="0"/>
                        </a:rPr>
                        <a:t>Périodicité maxi fixée dans programme de contrôle</a:t>
                      </a:r>
                    </a:p>
                  </a:txBody>
                  <a:tcPr/>
                </a:tc>
                <a:extLst>
                  <a:ext uri="{0D108BD9-81ED-4DB2-BD59-A6C34878D82A}">
                    <a16:rowId xmlns:a16="http://schemas.microsoft.com/office/drawing/2014/main" val="10004"/>
                  </a:ext>
                </a:extLst>
              </a:tr>
            </a:tbl>
          </a:graphicData>
        </a:graphic>
      </p:graphicFrame>
      <p:sp>
        <p:nvSpPr>
          <p:cNvPr id="8" name="ZoneTexte 7"/>
          <p:cNvSpPr txBox="1"/>
          <p:nvPr/>
        </p:nvSpPr>
        <p:spPr>
          <a:xfrm>
            <a:off x="7565366" y="68307"/>
            <a:ext cx="1578634" cy="276999"/>
          </a:xfrm>
          <a:prstGeom prst="rect">
            <a:avLst/>
          </a:prstGeom>
          <a:noFill/>
        </p:spPr>
        <p:txBody>
          <a:bodyPr wrap="square" rtlCol="0">
            <a:spAutoFit/>
          </a:bodyPr>
          <a:lstStyle/>
          <a:p>
            <a:r>
              <a:rPr lang="fr-FR" sz="1200" b="1" dirty="0">
                <a:solidFill>
                  <a:srgbClr val="FF0000"/>
                </a:solidFill>
                <a:latin typeface="Arial" panose="020B0604020202020204" pitchFamily="34" charset="0"/>
                <a:cs typeface="Arial" panose="020B0604020202020204" pitchFamily="34" charset="0"/>
              </a:rPr>
              <a:t>Rouge = Evolution</a:t>
            </a:r>
          </a:p>
        </p:txBody>
      </p:sp>
    </p:spTree>
    <p:extLst>
      <p:ext uri="{BB962C8B-B14F-4D97-AF65-F5344CB8AC3E}">
        <p14:creationId xmlns:p14="http://schemas.microsoft.com/office/powerpoint/2010/main" val="3687772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6"/>
          <p:cNvGraphicFramePr>
            <a:graphicFrameLocks noGrp="1"/>
          </p:cNvGraphicFramePr>
          <p:nvPr>
            <p:ph idx="1"/>
            <p:extLst/>
          </p:nvPr>
        </p:nvGraphicFramePr>
        <p:xfrm>
          <a:off x="353682" y="932815"/>
          <a:ext cx="8231792" cy="3108960"/>
        </p:xfrm>
        <a:graphic>
          <a:graphicData uri="http://schemas.openxmlformats.org/drawingml/2006/table">
            <a:tbl>
              <a:tblPr firstRow="1" bandRow="1">
                <a:tableStyleId>{5C22544A-7EE6-4342-B048-85BDC9FD1C3A}</a:tableStyleId>
              </a:tblPr>
              <a:tblGrid>
                <a:gridCol w="474454">
                  <a:extLst>
                    <a:ext uri="{9D8B030D-6E8A-4147-A177-3AD203B41FA5}">
                      <a16:colId xmlns:a16="http://schemas.microsoft.com/office/drawing/2014/main" val="20000"/>
                    </a:ext>
                  </a:extLst>
                </a:gridCol>
                <a:gridCol w="3286664">
                  <a:extLst>
                    <a:ext uri="{9D8B030D-6E8A-4147-A177-3AD203B41FA5}">
                      <a16:colId xmlns:a16="http://schemas.microsoft.com/office/drawing/2014/main" val="20001"/>
                    </a:ext>
                  </a:extLst>
                </a:gridCol>
                <a:gridCol w="902017">
                  <a:extLst>
                    <a:ext uri="{9D8B030D-6E8A-4147-A177-3AD203B41FA5}">
                      <a16:colId xmlns:a16="http://schemas.microsoft.com/office/drawing/2014/main" val="20002"/>
                    </a:ext>
                  </a:extLst>
                </a:gridCol>
                <a:gridCol w="1478873">
                  <a:extLst>
                    <a:ext uri="{9D8B030D-6E8A-4147-A177-3AD203B41FA5}">
                      <a16:colId xmlns:a16="http://schemas.microsoft.com/office/drawing/2014/main" val="20003"/>
                    </a:ext>
                  </a:extLst>
                </a:gridCol>
                <a:gridCol w="902017">
                  <a:extLst>
                    <a:ext uri="{9D8B030D-6E8A-4147-A177-3AD203B41FA5}">
                      <a16:colId xmlns:a16="http://schemas.microsoft.com/office/drawing/2014/main" val="20004"/>
                    </a:ext>
                  </a:extLst>
                </a:gridCol>
                <a:gridCol w="1187767">
                  <a:extLst>
                    <a:ext uri="{9D8B030D-6E8A-4147-A177-3AD203B41FA5}">
                      <a16:colId xmlns:a16="http://schemas.microsoft.com/office/drawing/2014/main" val="20005"/>
                    </a:ext>
                  </a:extLst>
                </a:gridCol>
              </a:tblGrid>
              <a:tr h="296045">
                <a:tc>
                  <a:txBody>
                    <a:bodyPr/>
                    <a:lstStyle/>
                    <a:p>
                      <a:pPr marL="0" algn="ctr" defTabSz="342900" rtl="0" eaLnBrk="1" latinLnBrk="0" hangingPunct="1"/>
                      <a:endParaRPr lang="fr-FR" sz="1400" b="1" kern="1200" dirty="0">
                        <a:solidFill>
                          <a:schemeClr val="lt1"/>
                        </a:solidFill>
                        <a:latin typeface="+mj-lt"/>
                        <a:ea typeface="+mn-ea"/>
                        <a:cs typeface="Arial" panose="020B0604020202020204" pitchFamily="34" charset="0"/>
                      </a:endParaRPr>
                    </a:p>
                  </a:txBody>
                  <a:tcPr/>
                </a:tc>
                <a:tc>
                  <a:txBody>
                    <a:bodyPr/>
                    <a:lstStyle/>
                    <a:p>
                      <a:pPr marL="0" algn="ctr" defTabSz="342900" rtl="0" eaLnBrk="1" latinLnBrk="0" hangingPunct="1"/>
                      <a:r>
                        <a:rPr lang="fr-FR" sz="1400" b="1" kern="1200" dirty="0">
                          <a:solidFill>
                            <a:schemeClr val="lt1"/>
                          </a:solidFill>
                          <a:latin typeface="+mj-lt"/>
                          <a:ea typeface="+mn-ea"/>
                          <a:cs typeface="Arial" panose="020B0604020202020204" pitchFamily="34" charset="0"/>
                        </a:rPr>
                        <a:t>Contenu des IP</a:t>
                      </a:r>
                    </a:p>
                  </a:txBody>
                  <a:tcPr/>
                </a:tc>
                <a:tc>
                  <a:txBody>
                    <a:bodyPr/>
                    <a:lstStyle/>
                    <a:p>
                      <a:pPr algn="ctr"/>
                      <a:r>
                        <a:rPr lang="fr-FR" sz="1400" b="1" dirty="0">
                          <a:latin typeface="+mj-lt"/>
                          <a:cs typeface="Arial" panose="020B0604020202020204" pitchFamily="34" charset="0"/>
                        </a:rPr>
                        <a:t>Chap. B</a:t>
                      </a:r>
                      <a:endParaRPr lang="fr-FR" sz="1200" b="1" dirty="0">
                        <a:latin typeface="+mj-lt"/>
                        <a:cs typeface="Arial" panose="020B0604020202020204" pitchFamily="34" charset="0"/>
                      </a:endParaRPr>
                    </a:p>
                  </a:txBody>
                  <a:tcPr/>
                </a:tc>
                <a:tc>
                  <a:txBody>
                    <a:bodyPr/>
                    <a:lstStyle/>
                    <a:p>
                      <a:pPr algn="ctr"/>
                      <a:r>
                        <a:rPr lang="fr-FR" sz="1400" dirty="0">
                          <a:latin typeface="+mj-lt"/>
                          <a:cs typeface="Arial" panose="020B0604020202020204" pitchFamily="34" charset="0"/>
                        </a:rPr>
                        <a:t>Chap. C</a:t>
                      </a:r>
                    </a:p>
                  </a:txBody>
                  <a:tcPr/>
                </a:tc>
                <a:tc>
                  <a:txBody>
                    <a:bodyPr/>
                    <a:lstStyle/>
                    <a:p>
                      <a:pPr algn="ctr"/>
                      <a:r>
                        <a:rPr lang="fr-FR" sz="1400" dirty="0">
                          <a:latin typeface="+mj-lt"/>
                          <a:cs typeface="Arial" panose="020B0604020202020204" pitchFamily="34" charset="0"/>
                        </a:rPr>
                        <a:t>Chap. D</a:t>
                      </a:r>
                    </a:p>
                  </a:txBody>
                  <a:tcPr/>
                </a:tc>
                <a:tc>
                  <a:txBody>
                    <a:bodyPr/>
                    <a:lstStyle/>
                    <a:p>
                      <a:pPr algn="ctr"/>
                      <a:r>
                        <a:rPr lang="fr-FR" sz="1400" dirty="0">
                          <a:latin typeface="+mj-lt"/>
                          <a:cs typeface="Arial" panose="020B0604020202020204" pitchFamily="34" charset="0"/>
                        </a:rPr>
                        <a:t>Chap. E.4.2</a:t>
                      </a:r>
                    </a:p>
                  </a:txBody>
                  <a:tcPr/>
                </a:tc>
                <a:extLst>
                  <a:ext uri="{0D108BD9-81ED-4DB2-BD59-A6C34878D82A}">
                    <a16:rowId xmlns:a16="http://schemas.microsoft.com/office/drawing/2014/main" val="10000"/>
                  </a:ext>
                </a:extLst>
              </a:tr>
              <a:tr h="259593">
                <a:tc rowSpan="3">
                  <a:txBody>
                    <a:bodyPr/>
                    <a:lstStyle/>
                    <a:p>
                      <a:pPr algn="ctr"/>
                      <a:r>
                        <a:rPr lang="fr-FR" sz="1200" b="0" dirty="0">
                          <a:latin typeface="+mj-lt"/>
                          <a:cs typeface="Arial" panose="020B0604020202020204" pitchFamily="34" charset="0"/>
                        </a:rPr>
                        <a:t>Commun à tous les ESP</a:t>
                      </a:r>
                    </a:p>
                  </a:txBody>
                  <a:tcPr vert="vert270"/>
                </a:tc>
                <a:tc>
                  <a:txBody>
                    <a:bodyPr/>
                    <a:lstStyle/>
                    <a:p>
                      <a:pPr algn="l"/>
                      <a:r>
                        <a:rPr lang="fr-FR" sz="1200" b="1" dirty="0">
                          <a:latin typeface="+mj-lt"/>
                          <a:cs typeface="Arial" panose="020B0604020202020204" pitchFamily="34" charset="0"/>
                        </a:rPr>
                        <a:t>A.2.2.1 </a:t>
                      </a:r>
                      <a:r>
                        <a:rPr lang="fr-FR" sz="1200" b="0" dirty="0">
                          <a:latin typeface="+mj-lt"/>
                          <a:cs typeface="Arial" panose="020B0604020202020204" pitchFamily="34" charset="0"/>
                        </a:rPr>
                        <a:t>Vérification documentaire</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X</a:t>
                      </a:r>
                    </a:p>
                  </a:txBody>
                  <a:tcPr anchor="ctr" anchorCtr="1"/>
                </a:tc>
                <a:tc>
                  <a:txBody>
                    <a:bodyPr/>
                    <a:lstStyle/>
                    <a:p>
                      <a:pPr algn="ctr"/>
                      <a:r>
                        <a:rPr lang="fr-FR" sz="1200" b="1" dirty="0">
                          <a:latin typeface="+mj-lt"/>
                          <a:cs typeface="Arial" panose="020B0604020202020204" pitchFamily="34" charset="0"/>
                        </a:rPr>
                        <a:t>X</a:t>
                      </a:r>
                    </a:p>
                  </a:txBody>
                  <a:tcPr anchor="ctr" anchorCtr="1"/>
                </a:tc>
                <a:tc>
                  <a:txBody>
                    <a:bodyPr/>
                    <a:lstStyle/>
                    <a:p>
                      <a:pPr algn="ctr"/>
                      <a:r>
                        <a:rPr lang="fr-FR" sz="1200" b="1" dirty="0">
                          <a:latin typeface="+mj-lt"/>
                          <a:cs typeface="Arial" panose="020B0604020202020204" pitchFamily="34" charset="0"/>
                        </a:rPr>
                        <a:t>X</a:t>
                      </a:r>
                    </a:p>
                  </a:txBody>
                  <a:tcPr anchor="ctr" anchorCtr="1"/>
                </a:tc>
                <a:tc>
                  <a:txBody>
                    <a:bodyPr/>
                    <a:lstStyle/>
                    <a:p>
                      <a:pPr algn="ctr"/>
                      <a:r>
                        <a:rPr lang="fr-FR" sz="1200" b="1" dirty="0">
                          <a:latin typeface="+mj-lt"/>
                          <a:cs typeface="Arial" panose="020B0604020202020204" pitchFamily="34" charset="0"/>
                        </a:rPr>
                        <a:t>X</a:t>
                      </a:r>
                    </a:p>
                  </a:txBody>
                  <a:tcPr anchor="ctr" anchorCtr="1"/>
                </a:tc>
                <a:extLst>
                  <a:ext uri="{0D108BD9-81ED-4DB2-BD59-A6C34878D82A}">
                    <a16:rowId xmlns:a16="http://schemas.microsoft.com/office/drawing/2014/main" val="10001"/>
                  </a:ext>
                </a:extLst>
              </a:tr>
              <a:tr h="121570">
                <a:tc v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0" dirty="0">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A.2.2.2 </a:t>
                      </a:r>
                      <a:r>
                        <a:rPr lang="fr-FR" sz="1200" b="0" dirty="0">
                          <a:latin typeface="+mj-lt"/>
                          <a:cs typeface="Arial" panose="020B0604020202020204" pitchFamily="34" charset="0"/>
                        </a:rPr>
                        <a:t>Contrôles visuels</a:t>
                      </a:r>
                    </a:p>
                  </a:txBody>
                  <a:tcPr/>
                </a:tc>
                <a:tc>
                  <a:txBody>
                    <a:bodyPr/>
                    <a:lstStyle/>
                    <a:p>
                      <a:pPr algn="ctr">
                        <a:tabLst>
                          <a:tab pos="900113" algn="l"/>
                        </a:tabLst>
                      </a:pPr>
                      <a:r>
                        <a:rPr lang="fr-FR" sz="1200" b="1" baseline="0" dirty="0">
                          <a:latin typeface="+mj-lt"/>
                          <a:cs typeface="Arial" panose="020B0604020202020204" pitchFamily="34" charset="0"/>
                        </a:rPr>
                        <a:t>X</a:t>
                      </a:r>
                    </a:p>
                  </a:txBody>
                  <a:tcPr anchor="ctr" anchorCtr="1"/>
                </a:tc>
                <a:tc>
                  <a:txBody>
                    <a:bodyPr/>
                    <a:lstStyle/>
                    <a:p>
                      <a:pPr algn="ctr">
                        <a:tabLst>
                          <a:tab pos="1162050" algn="l"/>
                        </a:tabLst>
                      </a:pPr>
                      <a:r>
                        <a:rPr lang="fr-FR" sz="1200" b="1" baseline="0" dirty="0">
                          <a:latin typeface="+mj-lt"/>
                          <a:cs typeface="Arial" panose="020B0604020202020204" pitchFamily="34" charset="0"/>
                        </a:rPr>
                        <a:t>X</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baseline="0" dirty="0">
                          <a:latin typeface="+mj-lt"/>
                          <a:cs typeface="Arial" panose="020B0604020202020204" pitchFamily="34" charset="0"/>
                        </a:rPr>
                        <a:t>X</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baseline="0" dirty="0">
                          <a:latin typeface="+mj-lt"/>
                          <a:cs typeface="Arial" panose="020B0604020202020204" pitchFamily="34" charset="0"/>
                        </a:rPr>
                        <a:t>X</a:t>
                      </a:r>
                    </a:p>
                  </a:txBody>
                  <a:tcPr anchor="ctr" anchorCtr="1"/>
                </a:tc>
                <a:extLst>
                  <a:ext uri="{0D108BD9-81ED-4DB2-BD59-A6C34878D82A}">
                    <a16:rowId xmlns:a16="http://schemas.microsoft.com/office/drawing/2014/main" val="10002"/>
                  </a:ext>
                </a:extLst>
              </a:tr>
              <a:tr h="370840">
                <a:tc v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A.2.2.3 </a:t>
                      </a:r>
                      <a:r>
                        <a:rPr lang="fr-FR" sz="1200" b="0" dirty="0">
                          <a:latin typeface="+mj-lt"/>
                          <a:cs typeface="Arial" panose="020B0604020202020204" pitchFamily="34" charset="0"/>
                        </a:rPr>
                        <a:t>Contrôles des</a:t>
                      </a:r>
                      <a:r>
                        <a:rPr lang="fr-FR" sz="1200" b="0" baseline="0" dirty="0">
                          <a:latin typeface="+mj-lt"/>
                          <a:cs typeface="Arial" panose="020B0604020202020204" pitchFamily="34" charset="0"/>
                        </a:rPr>
                        <a:t> </a:t>
                      </a:r>
                      <a:r>
                        <a:rPr lang="fr-FR" sz="1200" b="0" dirty="0">
                          <a:latin typeface="+mj-lt"/>
                          <a:cs typeface="Arial" panose="020B0604020202020204" pitchFamily="34" charset="0"/>
                        </a:rPr>
                        <a:t>accessoires de sécurité</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dirty="0">
                          <a:solidFill>
                            <a:srgbClr val="FF0000"/>
                          </a:solidFill>
                          <a:latin typeface="+mj-lt"/>
                          <a:cs typeface="Arial" panose="020B0604020202020204" pitchFamily="34" charset="0"/>
                        </a:rPr>
                        <a:t>Suppression du test de la chaine de sécurité du pressostat HP</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solidFill>
                            <a:srgbClr val="FF0000"/>
                          </a:solidFill>
                          <a:latin typeface="+mj-lt"/>
                          <a:cs typeface="Arial" panose="020B0604020202020204" pitchFamily="34" charset="0"/>
                        </a:rPr>
                        <a:t>X</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X</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solidFill>
                            <a:srgbClr val="FF0000"/>
                          </a:solidFill>
                          <a:latin typeface="+mj-lt"/>
                          <a:cs typeface="Arial" panose="020B0604020202020204" pitchFamily="34" charset="0"/>
                        </a:rPr>
                        <a:t>X</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solidFill>
                            <a:srgbClr val="FF0000"/>
                          </a:solidFill>
                          <a:latin typeface="+mj-lt"/>
                          <a:cs typeface="Arial" panose="020B0604020202020204" pitchFamily="34" charset="0"/>
                        </a:rPr>
                        <a:t>X</a:t>
                      </a:r>
                    </a:p>
                  </a:txBody>
                  <a:tcPr anchor="ctr" anchorCtr="1"/>
                </a:tc>
                <a:extLst>
                  <a:ext uri="{0D108BD9-81ED-4DB2-BD59-A6C34878D82A}">
                    <a16:rowId xmlns:a16="http://schemas.microsoft.com/office/drawing/2014/main" val="10003"/>
                  </a:ext>
                </a:extLst>
              </a:tr>
              <a:tr h="0">
                <a:tc rowSpan="3">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0" kern="1200" dirty="0">
                          <a:solidFill>
                            <a:schemeClr val="dk1"/>
                          </a:solidFill>
                          <a:latin typeface="+mj-lt"/>
                          <a:ea typeface="+mn-ea"/>
                          <a:cs typeface="Arial" panose="020B0604020202020204" pitchFamily="34" charset="0"/>
                        </a:rPr>
                        <a:t>Spécifique à certains ESP</a:t>
                      </a:r>
                    </a:p>
                  </a:txBody>
                  <a:tcPr vert="vert27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C.3.3.1 </a:t>
                      </a:r>
                      <a:r>
                        <a:rPr lang="fr-FR" sz="1200" b="0" dirty="0">
                          <a:latin typeface="+mj-lt"/>
                          <a:cs typeface="Arial" panose="020B0604020202020204" pitchFamily="34" charset="0"/>
                        </a:rPr>
                        <a:t>Vérification de l’état du ou des condenseurs du système frigorifique</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X</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000" dirty="0">
                          <a:solidFill>
                            <a:srgbClr val="FF0000"/>
                          </a:solidFill>
                          <a:latin typeface="+mj-lt"/>
                          <a:cs typeface="Arial" panose="020B0604020202020204" pitchFamily="34" charset="0"/>
                        </a:rPr>
                        <a:t>Justificatif de moins de 12 mois lors de l’IP</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dirty="0">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dirty="0">
                        <a:latin typeface="+mj-lt"/>
                        <a:cs typeface="Arial" panose="020B0604020202020204" pitchFamily="34" charset="0"/>
                      </a:endParaRPr>
                    </a:p>
                  </a:txBody>
                  <a:tcPr anchor="ctr" anchorCtr="1"/>
                </a:tc>
                <a:extLst>
                  <a:ext uri="{0D108BD9-81ED-4DB2-BD59-A6C34878D82A}">
                    <a16:rowId xmlns:a16="http://schemas.microsoft.com/office/drawing/2014/main" val="10004"/>
                  </a:ext>
                </a:extLst>
              </a:tr>
              <a:tr h="0">
                <a:tc v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0" dirty="0">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C.3.3.2 </a:t>
                      </a:r>
                      <a:r>
                        <a:rPr lang="fr-FR" sz="1200" b="0" dirty="0">
                          <a:latin typeface="+mj-lt"/>
                          <a:cs typeface="Arial" panose="020B0604020202020204" pitchFamily="34" charset="0"/>
                        </a:rPr>
                        <a:t>Contrôle de l’absence des gaz incondensables</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X</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000" dirty="0">
                          <a:solidFill>
                            <a:srgbClr val="FF0000"/>
                          </a:solidFill>
                          <a:latin typeface="+mj-lt"/>
                          <a:cs typeface="Arial" panose="020B0604020202020204" pitchFamily="34" charset="0"/>
                        </a:rPr>
                        <a:t>Justificatif de moins de 12 mois lors de l’IP</a:t>
                      </a: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dirty="0">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dirty="0">
                        <a:latin typeface="+mj-lt"/>
                        <a:cs typeface="Arial" panose="020B0604020202020204" pitchFamily="34" charset="0"/>
                      </a:endParaRPr>
                    </a:p>
                  </a:txBody>
                  <a:tcPr anchor="ctr" anchorCtr="1"/>
                </a:tc>
                <a:extLst>
                  <a:ext uri="{0D108BD9-81ED-4DB2-BD59-A6C34878D82A}">
                    <a16:rowId xmlns:a16="http://schemas.microsoft.com/office/drawing/2014/main" val="10005"/>
                  </a:ext>
                </a:extLst>
              </a:tr>
              <a:tr h="0">
                <a:tc v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0" dirty="0">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E.4.2 (annexe IV </a:t>
                      </a:r>
                      <a:r>
                        <a:rPr lang="fr-FR" sz="1200" b="1" dirty="0" err="1">
                          <a:latin typeface="+mj-lt"/>
                          <a:cs typeface="Arial" panose="020B0604020202020204" pitchFamily="34" charset="0"/>
                        </a:rPr>
                        <a:t>chap</a:t>
                      </a:r>
                      <a:r>
                        <a:rPr lang="fr-FR" sz="1200" b="1" dirty="0">
                          <a:latin typeface="+mj-lt"/>
                          <a:cs typeface="Arial" panose="020B0604020202020204" pitchFamily="34" charset="0"/>
                        </a:rPr>
                        <a:t> 4.2)</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0" dirty="0">
                          <a:latin typeface="+mj-lt"/>
                          <a:cs typeface="Arial" panose="020B0604020202020204" pitchFamily="34" charset="0"/>
                        </a:rPr>
                        <a:t>Vérification tirants échangeur</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dirty="0">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fr-FR" sz="1200" dirty="0">
                        <a:latin typeface="+mj-lt"/>
                        <a:cs typeface="Arial" panose="020B0604020202020204" pitchFamily="34" charset="0"/>
                      </a:endParaRPr>
                    </a:p>
                  </a:txBody>
                  <a:tcPr anchor="ctr" anchorCtr="1"/>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latin typeface="+mj-lt"/>
                          <a:cs typeface="Arial" panose="020B0604020202020204" pitchFamily="34" charset="0"/>
                        </a:rPr>
                        <a:t>X</a:t>
                      </a:r>
                    </a:p>
                  </a:txBody>
                  <a:tcPr anchor="ctr" anchorCtr="1"/>
                </a:tc>
                <a:extLst>
                  <a:ext uri="{0D108BD9-81ED-4DB2-BD59-A6C34878D82A}">
                    <a16:rowId xmlns:a16="http://schemas.microsoft.com/office/drawing/2014/main" val="10006"/>
                  </a:ext>
                </a:extLst>
              </a:tr>
            </a:tbl>
          </a:graphicData>
        </a:graphic>
      </p:graphicFrame>
      <p:sp>
        <p:nvSpPr>
          <p:cNvPr id="3" name="Titre 2"/>
          <p:cNvSpPr>
            <a:spLocks noGrp="1"/>
          </p:cNvSpPr>
          <p:nvPr>
            <p:ph type="title"/>
          </p:nvPr>
        </p:nvSpPr>
        <p:spPr>
          <a:xfrm>
            <a:off x="457199" y="37477"/>
            <a:ext cx="8229600" cy="697042"/>
          </a:xfrm>
        </p:spPr>
        <p:txBody>
          <a:bodyPr>
            <a:normAutofit fontScale="90000"/>
          </a:bodyPr>
          <a:lstStyle/>
          <a:p>
            <a:r>
              <a:rPr lang="fr-FR" sz="3100" dirty="0">
                <a:cs typeface="Arial" panose="020B0604020202020204" pitchFamily="34" charset="0"/>
              </a:rPr>
              <a:t>Inspections Périodiques</a:t>
            </a:r>
            <a:br>
              <a:rPr lang="fr-FR" dirty="0">
                <a:cs typeface="Arial" panose="020B0604020202020204" pitchFamily="34" charset="0"/>
              </a:rPr>
            </a:br>
            <a:r>
              <a:rPr lang="fr-FR" sz="1600" dirty="0">
                <a:cs typeface="Arial" panose="020B0604020202020204" pitchFamily="34" charset="0"/>
              </a:rPr>
              <a:t>Contenu des IP</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58</a:t>
            </a:fld>
            <a:endParaRPr lang="fr-FR">
              <a:latin typeface="Arial" panose="020B0604020202020204" pitchFamily="34" charset="0"/>
              <a:cs typeface="Arial" panose="020B0604020202020204" pitchFamily="34" charset="0"/>
            </a:endParaRPr>
          </a:p>
        </p:txBody>
      </p:sp>
      <p:sp>
        <p:nvSpPr>
          <p:cNvPr id="13" name="ZoneTexte 12"/>
          <p:cNvSpPr txBox="1"/>
          <p:nvPr/>
        </p:nvSpPr>
        <p:spPr>
          <a:xfrm>
            <a:off x="7565366" y="69261"/>
            <a:ext cx="1578634" cy="276999"/>
          </a:xfrm>
          <a:prstGeom prst="rect">
            <a:avLst/>
          </a:prstGeom>
          <a:noFill/>
        </p:spPr>
        <p:txBody>
          <a:bodyPr wrap="square" rtlCol="0">
            <a:spAutoFit/>
          </a:bodyPr>
          <a:lstStyle/>
          <a:p>
            <a:r>
              <a:rPr lang="fr-FR" sz="1200" b="1" dirty="0">
                <a:solidFill>
                  <a:srgbClr val="FF0000"/>
                </a:solidFill>
                <a:latin typeface="Arial" panose="020B0604020202020204" pitchFamily="34" charset="0"/>
                <a:cs typeface="Arial" panose="020B0604020202020204" pitchFamily="34" charset="0"/>
              </a:rPr>
              <a:t>Rouge = Evolution</a:t>
            </a:r>
          </a:p>
        </p:txBody>
      </p:sp>
    </p:spTree>
    <p:extLst>
      <p:ext uri="{BB962C8B-B14F-4D97-AF65-F5344CB8AC3E}">
        <p14:creationId xmlns:p14="http://schemas.microsoft.com/office/powerpoint/2010/main" val="416329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199" y="37477"/>
            <a:ext cx="8229600" cy="697042"/>
          </a:xfrm>
        </p:spPr>
        <p:txBody>
          <a:bodyPr>
            <a:normAutofit fontScale="90000"/>
          </a:bodyPr>
          <a:lstStyle/>
          <a:p>
            <a:r>
              <a:rPr lang="fr-FR" sz="3100" dirty="0">
                <a:cs typeface="Arial" panose="020B0604020202020204" pitchFamily="34" charset="0"/>
              </a:rPr>
              <a:t>Inspections Périodiques</a:t>
            </a:r>
            <a:br>
              <a:rPr lang="fr-FR" dirty="0">
                <a:cs typeface="Arial" panose="020B0604020202020204" pitchFamily="34" charset="0"/>
              </a:rPr>
            </a:br>
            <a:r>
              <a:rPr lang="fr-FR" sz="1600" dirty="0">
                <a:cs typeface="Arial" panose="020B0604020202020204" pitchFamily="34" charset="0"/>
              </a:rPr>
              <a:t>A.2.2.3 Contrôles des accessoires de sécurité</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59</a:t>
            </a:fld>
            <a:endParaRPr lang="fr-FR">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659" y="867845"/>
            <a:ext cx="6577911" cy="3766091"/>
          </a:xfrm>
          <a:prstGeom prst="rect">
            <a:avLst/>
          </a:prstGeom>
          <a:ln>
            <a:solidFill>
              <a:schemeClr val="accent1"/>
            </a:solidFill>
          </a:ln>
        </p:spPr>
      </p:pic>
      <p:sp>
        <p:nvSpPr>
          <p:cNvPr id="8" name="Légende encadrée avec une bordure 2 7"/>
          <p:cNvSpPr/>
          <p:nvPr/>
        </p:nvSpPr>
        <p:spPr>
          <a:xfrm>
            <a:off x="6993761" y="1182155"/>
            <a:ext cx="2070340" cy="543464"/>
          </a:xfrm>
          <a:prstGeom prst="accentBorderCallout2">
            <a:avLst>
              <a:gd name="adj1" fmla="val 53055"/>
              <a:gd name="adj2" fmla="val -4903"/>
              <a:gd name="adj3" fmla="val 54689"/>
              <a:gd name="adj4" fmla="val -10235"/>
              <a:gd name="adj5" fmla="val 163140"/>
              <a:gd name="adj6" fmla="val -53099"/>
            </a:avLst>
          </a:prstGeom>
          <a:ln>
            <a:tailEnd type="stealth"/>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Suppression du test de la chaine de sécurité HP</a:t>
            </a:r>
          </a:p>
        </p:txBody>
      </p:sp>
      <p:sp>
        <p:nvSpPr>
          <p:cNvPr id="9" name="Légende encadrée avec une bordure 2 8"/>
          <p:cNvSpPr/>
          <p:nvPr/>
        </p:nvSpPr>
        <p:spPr>
          <a:xfrm>
            <a:off x="7481851" y="2719052"/>
            <a:ext cx="994662" cy="370072"/>
          </a:xfrm>
          <a:prstGeom prst="accentBorderCallout2">
            <a:avLst>
              <a:gd name="adj1" fmla="val 51772"/>
              <a:gd name="adj2" fmla="val -9749"/>
              <a:gd name="adj3" fmla="val 90050"/>
              <a:gd name="adj4" fmla="val -50555"/>
              <a:gd name="adj5" fmla="val 96166"/>
              <a:gd name="adj6" fmla="val -500257"/>
            </a:avLst>
          </a:prstGeom>
          <a:ln>
            <a:tailEnd type="stealth"/>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NOUVEAU</a:t>
            </a:r>
          </a:p>
        </p:txBody>
      </p:sp>
      <p:cxnSp>
        <p:nvCxnSpPr>
          <p:cNvPr id="15" name="Connecteur en angle 14"/>
          <p:cNvCxnSpPr/>
          <p:nvPr/>
        </p:nvCxnSpPr>
        <p:spPr>
          <a:xfrm rot="5400000">
            <a:off x="6701622" y="3198325"/>
            <a:ext cx="774108" cy="590212"/>
          </a:xfrm>
          <a:prstGeom prst="bentConnector3">
            <a:avLst>
              <a:gd name="adj1" fmla="val 100202"/>
            </a:avLst>
          </a:prstGeom>
          <a:ln>
            <a:headEnd type="none"/>
            <a:tailEnd type="stealth"/>
          </a:ln>
        </p:spPr>
        <p:style>
          <a:lnRef idx="1">
            <a:schemeClr val="accent2"/>
          </a:lnRef>
          <a:fillRef idx="3">
            <a:schemeClr val="accent2"/>
          </a:fillRef>
          <a:effectRef idx="2">
            <a:schemeClr val="accent2"/>
          </a:effectRef>
          <a:fontRef idx="minor">
            <a:schemeClr val="lt1"/>
          </a:fontRef>
        </p:style>
      </p:cxnSp>
      <p:cxnSp>
        <p:nvCxnSpPr>
          <p:cNvPr id="17" name="Connecteur en angle 16"/>
          <p:cNvCxnSpPr/>
          <p:nvPr/>
        </p:nvCxnSpPr>
        <p:spPr>
          <a:xfrm rot="5400000">
            <a:off x="6513029" y="3386921"/>
            <a:ext cx="1151298" cy="590210"/>
          </a:xfrm>
          <a:prstGeom prst="bentConnector3">
            <a:avLst>
              <a:gd name="adj1" fmla="val 100301"/>
            </a:avLst>
          </a:prstGeom>
          <a:ln>
            <a:tailEnd type="stealth"/>
          </a:ln>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77987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Contexte réglementaire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Décision d’approbation du CTP</a:t>
            </a: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Bureau de la Sécurité des </a:t>
            </a:r>
            <a:r>
              <a:rPr kumimoji="0" lang="fr-FR" sz="800" b="1" i="0" u="none" strike="noStrike" kern="1200" cap="all" spc="-1" normalizeH="0" baseline="0" noProof="0" dirty="0">
                <a:ln>
                  <a:noFill/>
                </a:ln>
                <a:solidFill>
                  <a:srgbClr val="000000"/>
                </a:solidFill>
                <a:effectLst/>
                <a:uLnTx/>
                <a:uFillTx/>
                <a:latin typeface="Marianne"/>
              </a:rPr>
              <a:t>é</a:t>
            </a:r>
            <a:r>
              <a:rPr kumimoji="0" lang="fr-FR" sz="800" b="1" i="0" u="none" strike="noStrike" kern="1200" cap="none" spc="-1" normalizeH="0" baseline="0" noProof="0" dirty="0">
                <a:ln>
                  <a:noFill/>
                </a:ln>
                <a:solidFill>
                  <a:srgbClr val="000000"/>
                </a:solidFill>
                <a:effectLst/>
                <a:uLnTx/>
                <a:uFillTx/>
                <a:latin typeface="Marianne"/>
              </a:rPr>
              <a:t>quipements à Risques et des Réseaux</a:t>
            </a:r>
            <a:endParaRPr kumimoji="0" lang="fr-FR" sz="800" b="0" i="0" u="none" strike="noStrike" kern="1200" cap="none" spc="-1" normalizeH="0" baseline="0" noProof="0" dirty="0">
              <a:ln>
                <a:noFill/>
              </a:ln>
              <a:solidFill>
                <a:prstClr val="black"/>
              </a:solidFill>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8" name="CustomShape 2"/>
          <p:cNvSpPr/>
          <p:nvPr/>
        </p:nvSpPr>
        <p:spPr>
          <a:xfrm>
            <a:off x="182019" y="1131590"/>
            <a:ext cx="8423280" cy="3161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1" normalizeH="0" baseline="0" noProof="0" dirty="0">
                <a:ln>
                  <a:noFill/>
                </a:ln>
                <a:solidFill>
                  <a:srgbClr val="000000"/>
                </a:solidFill>
                <a:effectLst/>
                <a:uLnTx/>
                <a:uFill>
                  <a:solidFill>
                    <a:srgbClr val="FFFFFF"/>
                  </a:solidFill>
                </a:uFill>
                <a:latin typeface="Marianne"/>
                <a:ea typeface="DejaVu Sans"/>
              </a:rPr>
              <a:t>Refus de requalification</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Marianne"/>
                <a:ea typeface="DejaVu Sans"/>
              </a:rPr>
              <a:t>	AM 20/11/2017 art 25</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err="1">
                <a:ln>
                  <a:noFill/>
                </a:ln>
                <a:solidFill>
                  <a:srgbClr val="000000"/>
                </a:solidFill>
                <a:effectLst/>
                <a:uLnTx/>
                <a:uFill>
                  <a:solidFill>
                    <a:srgbClr val="FFFFFF"/>
                  </a:solidFill>
                </a:uFill>
                <a:latin typeface="Marianne"/>
                <a:ea typeface="DejaVu Sans"/>
              </a:rPr>
              <a:t>IV.-Il</a:t>
            </a: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 est interdit :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-d’exploiter un équipement soumis au régime de la requalification périodique s’il ne dispose pas d’une attestation valide ou le cas échéant du marquage correspondant ;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Marianne"/>
                <a:ea typeface="DejaVu Sans"/>
              </a:rPr>
              <a:t>	BSERR 20-037 art.3</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…l’exploitant d’équipements se trouvant de ce fait en situation non-conforme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réalise une nouvelle requalification périodique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suivant les dispositions des articles 18 à 25 de l’arrêté ministériel du 20 novembre 2017…</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1" normalizeH="0" baseline="0" noProof="0" dirty="0">
                <a:ln>
                  <a:noFill/>
                </a:ln>
                <a:solidFill>
                  <a:srgbClr val="000000"/>
                </a:solidFill>
                <a:effectLst/>
                <a:uLnTx/>
                <a:uFill>
                  <a:solidFill>
                    <a:srgbClr val="FFFFFF"/>
                  </a:solidFill>
                </a:uFill>
                <a:latin typeface="Marianne"/>
                <a:ea typeface="DejaVu Sans"/>
              </a:rPr>
              <a:t>Avant remise en service avec suivi par plan d’inspection:</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252000" marR="0" lvl="1" indent="-71280" algn="l" defTabSz="914400" rtl="0" eaLnBrk="1" fontAlgn="auto" latinLnBrk="0" hangingPunct="1">
              <a:lnSpc>
                <a:spcPct val="100000"/>
              </a:lnSpc>
              <a:spcBef>
                <a:spcPts val="601"/>
              </a:spcBef>
              <a:spcAft>
                <a:spcPts val="601"/>
              </a:spcAft>
              <a:buClr>
                <a:srgbClr val="000000"/>
              </a:buClr>
              <a:buSzTx/>
              <a:buFont typeface="Arial"/>
              <a:buChar char="•"/>
              <a:tabLst/>
              <a:defRPr/>
            </a:pPr>
            <a:r>
              <a:rPr kumimoji="0" lang="fr-FR" sz="1200" b="0" i="0" u="none" strike="noStrike" kern="1200" cap="none" spc="-1" normalizeH="0" baseline="0" noProof="0" dirty="0">
                <a:ln>
                  <a:noFill/>
                </a:ln>
                <a:solidFill>
                  <a:srgbClr val="000000"/>
                </a:solidFill>
                <a:effectLst/>
                <a:uLnTx/>
                <a:uFill>
                  <a:solidFill>
                    <a:srgbClr val="FFFFFF"/>
                  </a:solidFill>
                </a:uFill>
                <a:latin typeface="Marianne"/>
                <a:ea typeface="DejaVu Sans"/>
              </a:rPr>
              <a:t>Preuve que tous les équipements  sont conformes aux disposition du CTP:  </a:t>
            </a:r>
            <a:r>
              <a:rPr kumimoji="0" lang="fr-FR" sz="1200" b="0" i="0" u="none" strike="noStrike" kern="1200" cap="none" spc="-1" normalizeH="0" baseline="0" noProof="0" dirty="0">
                <a:ln>
                  <a:noFill/>
                </a:ln>
                <a:solidFill>
                  <a:srgbClr val="FF0000"/>
                </a:solidFill>
                <a:effectLst/>
                <a:uLnTx/>
                <a:uFill>
                  <a:solidFill>
                    <a:srgbClr val="FFFFFF"/>
                  </a:solidFill>
                </a:uFill>
                <a:latin typeface="Marianne"/>
                <a:ea typeface="DejaVu Sans"/>
              </a:rPr>
              <a:t>Vérification initiale conforme;</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252000" marR="0" lvl="1" indent="-71280" algn="l" defTabSz="914400" rtl="0" eaLnBrk="1" fontAlgn="auto" latinLnBrk="0" hangingPunct="1">
              <a:lnSpc>
                <a:spcPct val="100000"/>
              </a:lnSpc>
              <a:spcBef>
                <a:spcPts val="601"/>
              </a:spcBef>
              <a:spcAft>
                <a:spcPts val="601"/>
              </a:spcAft>
              <a:buClr>
                <a:srgbClr val="000000"/>
              </a:buClr>
              <a:buSzTx/>
              <a:buFont typeface="Arial"/>
              <a:buChar char="•"/>
              <a:tabLst/>
              <a:defRPr/>
            </a:pPr>
            <a:r>
              <a:rPr kumimoji="0" lang="fr-FR" sz="1200" b="0" i="0" u="none" strike="noStrike" kern="1200" cap="none" spc="-1" normalizeH="0" baseline="0" noProof="0" dirty="0">
                <a:ln>
                  <a:noFill/>
                </a:ln>
                <a:solidFill>
                  <a:srgbClr val="000000"/>
                </a:solidFill>
                <a:effectLst/>
                <a:uLnTx/>
                <a:uFill>
                  <a:solidFill>
                    <a:srgbClr val="FFFFFF"/>
                  </a:solidFill>
                </a:uFill>
                <a:latin typeface="Marianne"/>
                <a:ea typeface="DejaVu Sans"/>
              </a:rPr>
              <a:t>Approbation du Plan d’Inspection au moment de la requalification.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99"/>
              </a:spcBef>
              <a:spcAft>
                <a:spcPts val="99"/>
              </a:spcAft>
              <a:buClrTx/>
              <a:buSzTx/>
              <a:buFontTx/>
              <a:buNone/>
              <a:tabLst/>
              <a:defRPr/>
            </a:pP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306481397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199" y="37477"/>
            <a:ext cx="8229600" cy="697042"/>
          </a:xfrm>
        </p:spPr>
        <p:txBody>
          <a:bodyPr>
            <a:normAutofit fontScale="90000"/>
          </a:bodyPr>
          <a:lstStyle/>
          <a:p>
            <a:r>
              <a:rPr lang="fr-FR" sz="3100" dirty="0">
                <a:latin typeface="Cambria" panose="02040503050406030204" pitchFamily="18" charset="0"/>
                <a:ea typeface="Cambria" panose="02040503050406030204" pitchFamily="18" charset="0"/>
                <a:cs typeface="Arial" panose="020B0604020202020204" pitchFamily="34" charset="0"/>
              </a:rPr>
              <a:t>Requalifications Périodiques</a:t>
            </a:r>
            <a:br>
              <a:rPr lang="fr-FR" dirty="0">
                <a:latin typeface="Cambria" panose="02040503050406030204" pitchFamily="18" charset="0"/>
                <a:ea typeface="Cambria" panose="02040503050406030204" pitchFamily="18" charset="0"/>
                <a:cs typeface="Arial" panose="020B0604020202020204" pitchFamily="34" charset="0"/>
              </a:rPr>
            </a:br>
            <a:r>
              <a:rPr lang="fr-FR" sz="1600" dirty="0">
                <a:latin typeface="Cambria" panose="02040503050406030204" pitchFamily="18" charset="0"/>
                <a:ea typeface="Cambria" panose="02040503050406030204" pitchFamily="18" charset="0"/>
                <a:cs typeface="Arial" panose="020B0604020202020204" pitchFamily="34" charset="0"/>
              </a:rPr>
              <a:t>Périodicités ou intervalles entre chaque RP</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60</a:t>
            </a:fld>
            <a:endParaRPr lang="fr-FR">
              <a:latin typeface="Arial" panose="020B0604020202020204" pitchFamily="34" charset="0"/>
              <a:cs typeface="Arial" panose="020B0604020202020204" pitchFamily="34" charset="0"/>
            </a:endParaRPr>
          </a:p>
        </p:txBody>
      </p:sp>
      <p:sp>
        <p:nvSpPr>
          <p:cNvPr id="8" name="ZoneTexte 7"/>
          <p:cNvSpPr txBox="1"/>
          <p:nvPr/>
        </p:nvSpPr>
        <p:spPr>
          <a:xfrm>
            <a:off x="7565366" y="68307"/>
            <a:ext cx="1578634" cy="276999"/>
          </a:xfrm>
          <a:prstGeom prst="rect">
            <a:avLst/>
          </a:prstGeom>
          <a:noFill/>
        </p:spPr>
        <p:txBody>
          <a:bodyPr wrap="square" rtlCol="0">
            <a:spAutoFit/>
          </a:bodyPr>
          <a:lstStyle/>
          <a:p>
            <a:r>
              <a:rPr lang="fr-FR" sz="1200" b="1" dirty="0">
                <a:solidFill>
                  <a:srgbClr val="FF0000"/>
                </a:solidFill>
                <a:latin typeface="+mj-lt"/>
                <a:cs typeface="Arial" panose="020B0604020202020204" pitchFamily="34" charset="0"/>
              </a:rPr>
              <a:t>Rouge = Evolution</a:t>
            </a:r>
          </a:p>
        </p:txBody>
      </p:sp>
      <p:sp>
        <p:nvSpPr>
          <p:cNvPr id="2" name="Espace réservé du contenu 1"/>
          <p:cNvSpPr>
            <a:spLocks noGrp="1"/>
          </p:cNvSpPr>
          <p:nvPr>
            <p:ph idx="1"/>
          </p:nvPr>
        </p:nvSpPr>
        <p:spPr>
          <a:xfrm>
            <a:off x="388187" y="909279"/>
            <a:ext cx="8367624" cy="3994906"/>
          </a:xfrm>
        </p:spPr>
        <p:txBody>
          <a:bodyPr>
            <a:normAutofit fontScale="92500" lnSpcReduction="10000"/>
          </a:bodyPr>
          <a:lstStyle/>
          <a:p>
            <a:r>
              <a:rPr lang="fr-FR" dirty="0">
                <a:latin typeface="Cambria" panose="02040503050406030204" pitchFamily="18" charset="0"/>
                <a:ea typeface="Cambria" panose="02040503050406030204" pitchFamily="18" charset="0"/>
                <a:cs typeface="Arial" panose="020B0604020202020204" pitchFamily="34" charset="0"/>
              </a:rPr>
              <a:t>Périodicités (intervalles) entre chaque RP</a:t>
            </a:r>
          </a:p>
          <a:p>
            <a:pPr marL="630238" lvl="1" indent="-287338">
              <a:buFont typeface="Wingdings" panose="05000000000000000000" pitchFamily="2" charset="2"/>
              <a:buChar char="q"/>
              <a:tabLst>
                <a:tab pos="2873375" algn="l"/>
                <a:tab pos="3230563" algn="l"/>
              </a:tabLst>
            </a:pPr>
            <a:r>
              <a:rPr lang="fr-FR" sz="1400" dirty="0">
                <a:latin typeface="Cambria" panose="02040503050406030204" pitchFamily="18" charset="0"/>
                <a:ea typeface="Cambria" panose="02040503050406030204" pitchFamily="18" charset="0"/>
                <a:cs typeface="Arial" panose="020B0604020202020204" pitchFamily="34" charset="0"/>
              </a:rPr>
              <a:t>Fluides frigorigènes toxiques 	</a:t>
            </a:r>
            <a:r>
              <a:rPr lang="fr-FR" sz="14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fr-FR" sz="1400" b="1"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maxi 6 ans</a:t>
            </a:r>
            <a:r>
              <a:rPr lang="fr-FR" sz="1400"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(5 ans auparavant)</a:t>
            </a:r>
          </a:p>
          <a:p>
            <a:pPr marL="630238" lvl="1" indent="-287338">
              <a:buFont typeface="Wingdings" panose="05000000000000000000" pitchFamily="2" charset="2"/>
              <a:buChar char="q"/>
              <a:tabLst>
                <a:tab pos="2873375" algn="l"/>
                <a:tab pos="3230563" algn="l"/>
              </a:tabLst>
            </a:pPr>
            <a:r>
              <a:rPr lang="fr-FR" sz="14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Autres fluides frigorigènes 	   </a:t>
            </a:r>
            <a:r>
              <a:rPr lang="fr-FR" sz="1400" b="1"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maxi 12 ans</a:t>
            </a:r>
            <a:r>
              <a:rPr lang="fr-FR" sz="1400"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(10 ans auparavant)</a:t>
            </a:r>
            <a:endParaRPr lang="fr-FR" sz="1400" b="1"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a:p>
            <a:pPr marL="342900" lvl="1" indent="0">
              <a:buNone/>
              <a:tabLst>
                <a:tab pos="4305300" algn="l"/>
              </a:tabLst>
            </a:pPr>
            <a:r>
              <a:rPr lang="fr-FR" sz="1400" dirty="0">
                <a:solidFill>
                  <a:schemeClr val="tx1"/>
                </a:solidFill>
                <a:latin typeface="Cambria" panose="02040503050406030204" pitchFamily="18" charset="0"/>
                <a:ea typeface="Cambria" panose="02040503050406030204" pitchFamily="18" charset="0"/>
                <a:cs typeface="Arial" panose="020B0604020202020204" pitchFamily="34" charset="0"/>
              </a:rPr>
              <a:t>Périodicité à compter à partir de la date de la mise en service ou de la précédente RP.</a:t>
            </a:r>
          </a:p>
          <a:p>
            <a:r>
              <a:rPr lang="fr-FR" dirty="0">
                <a:latin typeface="Cambria" panose="02040503050406030204" pitchFamily="18" charset="0"/>
                <a:ea typeface="Cambria" panose="02040503050406030204" pitchFamily="18" charset="0"/>
                <a:cs typeface="Arial" panose="020B0604020202020204" pitchFamily="34" charset="0"/>
              </a:rPr>
              <a:t>Contenu RP</a:t>
            </a:r>
          </a:p>
          <a:p>
            <a:pPr marL="630238" lvl="1" indent="-287338">
              <a:buFont typeface="Wingdings" panose="05000000000000000000" pitchFamily="2" charset="2"/>
              <a:buChar char="q"/>
            </a:pPr>
            <a:r>
              <a:rPr lang="fr-FR" sz="1400" b="1" dirty="0">
                <a:solidFill>
                  <a:schemeClr val="tx1"/>
                </a:solidFill>
                <a:latin typeface="Cambria" panose="02040503050406030204" pitchFamily="18" charset="0"/>
                <a:ea typeface="Cambria" panose="02040503050406030204" pitchFamily="18" charset="0"/>
                <a:cs typeface="Arial" panose="020B0604020202020204" pitchFamily="34" charset="0"/>
              </a:rPr>
              <a:t>A.3.3.1.</a:t>
            </a:r>
            <a:r>
              <a:rPr lang="fr-FR" sz="1400" dirty="0">
                <a:solidFill>
                  <a:schemeClr val="tx1"/>
                </a:solidFill>
                <a:latin typeface="Cambria" panose="02040503050406030204" pitchFamily="18" charset="0"/>
                <a:ea typeface="Cambria" panose="02040503050406030204" pitchFamily="18" charset="0"/>
                <a:cs typeface="Arial" panose="020B0604020202020204" pitchFamily="34" charset="0"/>
              </a:rPr>
              <a:t> Vérification documentaire	</a:t>
            </a:r>
            <a:r>
              <a:rPr lang="fr-F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fr-FR" sz="1400" b="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idem IP</a:t>
            </a:r>
          </a:p>
          <a:p>
            <a:pPr marL="630238" lvl="1" indent="-287338">
              <a:buFont typeface="Wingdings" panose="05000000000000000000" pitchFamily="2" charset="2"/>
              <a:buChar char="q"/>
            </a:pPr>
            <a:r>
              <a:rPr lang="fr-FR" sz="1400" b="1" dirty="0">
                <a:solidFill>
                  <a:schemeClr val="tx1"/>
                </a:solidFill>
                <a:latin typeface="Cambria" panose="02040503050406030204" pitchFamily="18" charset="0"/>
                <a:ea typeface="Cambria" panose="02040503050406030204" pitchFamily="18" charset="0"/>
                <a:cs typeface="Arial" panose="020B0604020202020204" pitchFamily="34" charset="0"/>
              </a:rPr>
              <a:t>A.3.3.2.</a:t>
            </a:r>
            <a:r>
              <a:rPr lang="fr-FR" sz="1400" dirty="0">
                <a:solidFill>
                  <a:schemeClr val="tx1"/>
                </a:solidFill>
                <a:latin typeface="Cambria" panose="02040503050406030204" pitchFamily="18" charset="0"/>
                <a:ea typeface="Cambria" panose="02040503050406030204" pitchFamily="18" charset="0"/>
                <a:cs typeface="Arial" panose="020B0604020202020204" pitchFamily="34" charset="0"/>
              </a:rPr>
              <a:t> Contrôle visuel	</a:t>
            </a:r>
            <a:r>
              <a:rPr lang="fr-F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fr-FR" sz="1400" b="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idem IP + investigations complémentaires exigée OH</a:t>
            </a:r>
          </a:p>
          <a:p>
            <a:pPr marL="630238" lvl="1" indent="-287338">
              <a:buFont typeface="Wingdings" panose="05000000000000000000" pitchFamily="2" charset="2"/>
              <a:buChar char="q"/>
            </a:pPr>
            <a:r>
              <a:rPr lang="fr-FR" sz="1400" b="1" dirty="0">
                <a:solidFill>
                  <a:srgbClr val="FF0000"/>
                </a:solidFill>
                <a:latin typeface="Cambria" panose="02040503050406030204" pitchFamily="18" charset="0"/>
                <a:ea typeface="Cambria" panose="02040503050406030204" pitchFamily="18" charset="0"/>
                <a:cs typeface="Arial" panose="020B0604020202020204" pitchFamily="34" charset="0"/>
              </a:rPr>
              <a:t>A.3.3.3.</a:t>
            </a:r>
            <a:r>
              <a:rPr lang="fr-FR" sz="1400" dirty="0">
                <a:solidFill>
                  <a:srgbClr val="FF0000"/>
                </a:solidFill>
                <a:latin typeface="Cambria" panose="02040503050406030204" pitchFamily="18" charset="0"/>
                <a:ea typeface="Cambria" panose="02040503050406030204" pitchFamily="18" charset="0"/>
                <a:cs typeface="Arial" panose="020B0604020202020204" pitchFamily="34" charset="0"/>
              </a:rPr>
              <a:t> Vérification de la réalisation des contrôles prévus au PI </a:t>
            </a:r>
            <a:r>
              <a:rPr lang="fr-FR" sz="1400"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fr-FR" sz="1400" dirty="0" err="1">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svt</a:t>
            </a:r>
            <a:r>
              <a:rPr lang="fr-FR" sz="1400"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annexe II + contrôles relatifs à des modes de dégradation non prévus par le présent CTP mais propres au système frigorifique concerné ;</a:t>
            </a:r>
          </a:p>
          <a:p>
            <a:pPr marL="630238" lvl="1" indent="-287338">
              <a:buFont typeface="Wingdings" panose="05000000000000000000" pitchFamily="2" charset="2"/>
              <a:buChar char="q"/>
            </a:pPr>
            <a:r>
              <a:rPr lang="fr-FR" sz="1400" b="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A.3.3.4 </a:t>
            </a:r>
            <a:r>
              <a:rPr lang="fr-F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Epreuve hydraulique   pas d’épreuve</a:t>
            </a:r>
          </a:p>
          <a:p>
            <a:pPr marL="630238" lvl="1" indent="-287338">
              <a:buFont typeface="Wingdings" panose="05000000000000000000" pitchFamily="2" charset="2"/>
              <a:buChar char="q"/>
            </a:pPr>
            <a:r>
              <a:rPr lang="fr-FR" sz="1400" b="1" dirty="0">
                <a:latin typeface="Cambria" panose="02040503050406030204" pitchFamily="18" charset="0"/>
                <a:ea typeface="Cambria" panose="02040503050406030204" pitchFamily="18" charset="0"/>
                <a:cs typeface="Arial" panose="020B0604020202020204" pitchFamily="34" charset="0"/>
              </a:rPr>
              <a:t>A.3.3.5</a:t>
            </a:r>
            <a:r>
              <a:rPr lang="fr-FR" sz="1400" dirty="0">
                <a:latin typeface="Cambria" panose="02040503050406030204" pitchFamily="18" charset="0"/>
                <a:ea typeface="Cambria" panose="02040503050406030204" pitchFamily="18" charset="0"/>
                <a:cs typeface="Arial" panose="020B0604020202020204" pitchFamily="34" charset="0"/>
              </a:rPr>
              <a:t> Vérification des accessoires de sécurité	</a:t>
            </a:r>
            <a:r>
              <a:rPr lang="fr-FR" sz="14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fr-FR" sz="1400" b="1" dirty="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idem IP (A.2.2.3) + </a:t>
            </a:r>
          </a:p>
          <a:p>
            <a:pPr marL="982663" lvl="2" indent="-296863">
              <a:buFont typeface="Courier New" panose="02070309020205020404" pitchFamily="49" charset="0"/>
              <a:buChar char="o"/>
            </a:pPr>
            <a:r>
              <a:rPr lang="fr-FR" sz="13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Retarage</a:t>
            </a:r>
            <a:r>
              <a:rPr lang="fr-FR" sz="13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ou remplacement soupape(s) de sécurité ;</a:t>
            </a:r>
          </a:p>
          <a:p>
            <a:pPr marL="982663" lvl="2" indent="-296863">
              <a:buFont typeface="Courier New" panose="02070309020205020404" pitchFamily="49" charset="0"/>
              <a:buChar char="o"/>
            </a:pPr>
            <a:r>
              <a:rPr lang="fr-FR" sz="1300" dirty="0">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Contrôle du réglage pressostat(s) de sécurité HP (cas particulier </a:t>
            </a:r>
            <a:r>
              <a:rPr lang="fr-FR" sz="1300" dirty="0" err="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svt</a:t>
            </a:r>
            <a:r>
              <a:rPr lang="fr-FR" sz="1300" dirty="0">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 E7).</a:t>
            </a:r>
          </a:p>
          <a:p>
            <a:pPr marL="630238" lvl="2" indent="0">
              <a:buNone/>
            </a:pPr>
            <a:r>
              <a:rPr lang="fr-FR" sz="1300" b="1" dirty="0">
                <a:solidFill>
                  <a:srgbClr val="FF0000"/>
                </a:solidFill>
                <a:latin typeface="Cambria" panose="02040503050406030204" pitchFamily="18" charset="0"/>
                <a:ea typeface="Cambria" panose="02040503050406030204" pitchFamily="18" charset="0"/>
                <a:cs typeface="Arial" panose="020B0604020202020204" pitchFamily="34" charset="0"/>
              </a:rPr>
              <a:t>L’exploitant doit justifier (= justificatif) que :</a:t>
            </a:r>
          </a:p>
          <a:p>
            <a:pPr marL="982663" lvl="2" indent="-285750">
              <a:buFont typeface="Courier New" panose="02070309020205020404" pitchFamily="49" charset="0"/>
              <a:buChar char="o"/>
            </a:pPr>
            <a:r>
              <a:rPr lang="fr-FR" sz="1300" dirty="0">
                <a:solidFill>
                  <a:srgbClr val="FF0000"/>
                </a:solidFill>
                <a:latin typeface="Cambria" panose="02040503050406030204" pitchFamily="18" charset="0"/>
                <a:ea typeface="Cambria" panose="02040503050406030204" pitchFamily="18" charset="0"/>
                <a:cs typeface="Arial" panose="020B0604020202020204" pitchFamily="34" charset="0"/>
              </a:rPr>
              <a:t>la pose d’une soupape neuve ou </a:t>
            </a:r>
            <a:r>
              <a:rPr lang="fr-FR" sz="1300" dirty="0" err="1">
                <a:solidFill>
                  <a:srgbClr val="FF0000"/>
                </a:solidFill>
                <a:latin typeface="Cambria" panose="02040503050406030204" pitchFamily="18" charset="0"/>
                <a:ea typeface="Cambria" panose="02040503050406030204" pitchFamily="18" charset="0"/>
                <a:cs typeface="Arial" panose="020B0604020202020204" pitchFamily="34" charset="0"/>
              </a:rPr>
              <a:t>retarée</a:t>
            </a:r>
            <a:r>
              <a:rPr lang="fr-FR" sz="1300" dirty="0">
                <a:solidFill>
                  <a:srgbClr val="FF0000"/>
                </a:solidFill>
                <a:latin typeface="Cambria" panose="02040503050406030204" pitchFamily="18" charset="0"/>
                <a:ea typeface="Cambria" panose="02040503050406030204" pitchFamily="18" charset="0"/>
                <a:cs typeface="Arial" panose="020B0604020202020204" pitchFamily="34" charset="0"/>
              </a:rPr>
              <a:t> remonte </a:t>
            </a:r>
            <a:r>
              <a:rPr lang="fr-FR" sz="1300" b="1" dirty="0">
                <a:solidFill>
                  <a:srgbClr val="FF0000"/>
                </a:solidFill>
                <a:latin typeface="Cambria" panose="02040503050406030204" pitchFamily="18" charset="0"/>
                <a:ea typeface="Cambria" panose="02040503050406030204" pitchFamily="18" charset="0"/>
                <a:cs typeface="Arial" panose="020B0604020202020204" pitchFamily="34" charset="0"/>
              </a:rPr>
              <a:t>à moins de 6 mois </a:t>
            </a:r>
            <a:r>
              <a:rPr lang="fr-FR" sz="1300" dirty="0">
                <a:solidFill>
                  <a:srgbClr val="FF0000"/>
                </a:solidFill>
                <a:latin typeface="Cambria" panose="02040503050406030204" pitchFamily="18" charset="0"/>
                <a:ea typeface="Cambria" panose="02040503050406030204" pitchFamily="18" charset="0"/>
                <a:cs typeface="Arial" panose="020B0604020202020204" pitchFamily="34" charset="0"/>
              </a:rPr>
              <a:t>;</a:t>
            </a:r>
          </a:p>
          <a:p>
            <a:pPr marL="982663" lvl="2" indent="-285750">
              <a:buFont typeface="Courier New" panose="02070309020205020404" pitchFamily="49" charset="0"/>
              <a:buChar char="o"/>
            </a:pPr>
            <a:r>
              <a:rPr lang="fr-FR" sz="1300" dirty="0">
                <a:solidFill>
                  <a:srgbClr val="FF0000"/>
                </a:solidFill>
                <a:latin typeface="Cambria" panose="02040503050406030204" pitchFamily="18" charset="0"/>
                <a:ea typeface="Cambria" panose="02040503050406030204" pitchFamily="18" charset="0"/>
                <a:cs typeface="Arial" panose="020B0604020202020204" pitchFamily="34" charset="0"/>
              </a:rPr>
              <a:t>la vérification du réglage des pressostats de sécurité HP remonte </a:t>
            </a:r>
            <a:r>
              <a:rPr lang="fr-FR" sz="1300" b="1" dirty="0">
                <a:solidFill>
                  <a:srgbClr val="FF0000"/>
                </a:solidFill>
                <a:latin typeface="Cambria" panose="02040503050406030204" pitchFamily="18" charset="0"/>
                <a:ea typeface="Cambria" panose="02040503050406030204" pitchFamily="18" charset="0"/>
                <a:cs typeface="Arial" panose="020B0604020202020204" pitchFamily="34" charset="0"/>
              </a:rPr>
              <a:t>à moins de 12 mois</a:t>
            </a:r>
            <a:r>
              <a:rPr lang="fr-FR" sz="1300" dirty="0">
                <a:solidFill>
                  <a:srgbClr val="FF0000"/>
                </a:solidFill>
                <a:latin typeface="Cambria" panose="02040503050406030204" pitchFamily="18"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13897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199" y="37477"/>
            <a:ext cx="8229600" cy="697042"/>
          </a:xfrm>
        </p:spPr>
        <p:txBody>
          <a:bodyPr>
            <a:normAutofit fontScale="90000"/>
          </a:bodyPr>
          <a:lstStyle/>
          <a:p>
            <a:r>
              <a:rPr lang="fr-FR" sz="3100" dirty="0">
                <a:cs typeface="Arial" panose="020B0604020202020204" pitchFamily="34" charset="0"/>
              </a:rPr>
              <a:t>VI &amp; IP &amp; RP</a:t>
            </a:r>
            <a:br>
              <a:rPr lang="fr-FR" dirty="0">
                <a:cs typeface="Arial" panose="020B0604020202020204" pitchFamily="34" charset="0"/>
              </a:rPr>
            </a:br>
            <a:r>
              <a:rPr lang="fr-FR" sz="1600" dirty="0">
                <a:cs typeface="Arial" panose="020B0604020202020204" pitchFamily="34" charset="0"/>
              </a:rPr>
              <a:t>Conditions de préparation</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61</a:t>
            </a:fld>
            <a:endParaRPr lang="fr-FR">
              <a:latin typeface="Arial" panose="020B0604020202020204" pitchFamily="34" charset="0"/>
              <a:cs typeface="Arial" panose="020B0604020202020204" pitchFamily="34" charset="0"/>
            </a:endParaRPr>
          </a:p>
        </p:txBody>
      </p:sp>
      <p:sp>
        <p:nvSpPr>
          <p:cNvPr id="8" name="ZoneTexte 7"/>
          <p:cNvSpPr txBox="1"/>
          <p:nvPr/>
        </p:nvSpPr>
        <p:spPr>
          <a:xfrm>
            <a:off x="7565366" y="68307"/>
            <a:ext cx="1578634" cy="276999"/>
          </a:xfrm>
          <a:prstGeom prst="rect">
            <a:avLst/>
          </a:prstGeom>
          <a:noFill/>
        </p:spPr>
        <p:txBody>
          <a:bodyPr wrap="square" rtlCol="0">
            <a:spAutoFit/>
          </a:bodyPr>
          <a:lstStyle/>
          <a:p>
            <a:r>
              <a:rPr lang="fr-FR" sz="1200" b="1" dirty="0">
                <a:solidFill>
                  <a:srgbClr val="FF0000"/>
                </a:solidFill>
                <a:latin typeface="+mj-lt"/>
                <a:cs typeface="Arial" panose="020B0604020202020204" pitchFamily="34" charset="0"/>
              </a:rPr>
              <a:t>Rouge = Nouveau</a:t>
            </a:r>
          </a:p>
        </p:txBody>
      </p:sp>
      <p:sp>
        <p:nvSpPr>
          <p:cNvPr id="10" name="Rectangle 9"/>
          <p:cNvSpPr/>
          <p:nvPr/>
        </p:nvSpPr>
        <p:spPr>
          <a:xfrm>
            <a:off x="1387582" y="1086682"/>
            <a:ext cx="6160423" cy="307777"/>
          </a:xfrm>
          <a:prstGeom prst="rect">
            <a:avLst/>
          </a:prstGeom>
          <a:ln>
            <a:solidFill>
              <a:srgbClr val="FF0000"/>
            </a:solidFill>
          </a:ln>
        </p:spPr>
        <p:txBody>
          <a:bodyPr wrap="square">
            <a:spAutoFit/>
          </a:bodyPr>
          <a:lstStyle/>
          <a:p>
            <a:pPr algn="ctr"/>
            <a:r>
              <a:rPr lang="fr-FR" sz="1400" dirty="0">
                <a:solidFill>
                  <a:srgbClr val="FF0000"/>
                </a:solidFill>
                <a:latin typeface="+mj-lt"/>
                <a:cs typeface="Arial" panose="020B0604020202020204" pitchFamily="34" charset="0"/>
              </a:rPr>
              <a:t>Exigence du guide des CTP  -  GGPI 2019-01 (§V.7. Actions de surveillance)</a:t>
            </a:r>
          </a:p>
        </p:txBody>
      </p:sp>
      <p:sp>
        <p:nvSpPr>
          <p:cNvPr id="11" name="ZoneTexte 10"/>
          <p:cNvSpPr txBox="1"/>
          <p:nvPr/>
        </p:nvSpPr>
        <p:spPr>
          <a:xfrm>
            <a:off x="175939" y="2314058"/>
            <a:ext cx="403215" cy="338554"/>
          </a:xfrm>
          <a:prstGeom prst="rect">
            <a:avLst/>
          </a:prstGeom>
          <a:noFill/>
        </p:spPr>
        <p:txBody>
          <a:bodyPr wrap="square" rtlCol="0">
            <a:spAutoFit/>
          </a:bodyPr>
          <a:lstStyle/>
          <a:p>
            <a:r>
              <a:rPr lang="fr-FR" sz="1600" b="1" dirty="0">
                <a:solidFill>
                  <a:srgbClr val="FF0000"/>
                </a:solidFill>
                <a:latin typeface="Arial" panose="020B0604020202020204" pitchFamily="34" charset="0"/>
                <a:cs typeface="Arial" panose="020B0604020202020204" pitchFamily="34" charset="0"/>
              </a:rPr>
              <a:t>IP</a:t>
            </a:r>
          </a:p>
        </p:txBody>
      </p:sp>
      <p:sp>
        <p:nvSpPr>
          <p:cNvPr id="12" name="ZoneTexte 11"/>
          <p:cNvSpPr txBox="1"/>
          <p:nvPr/>
        </p:nvSpPr>
        <p:spPr>
          <a:xfrm>
            <a:off x="137978" y="2602108"/>
            <a:ext cx="469277" cy="338554"/>
          </a:xfrm>
          <a:prstGeom prst="rect">
            <a:avLst/>
          </a:prstGeom>
          <a:noFill/>
        </p:spPr>
        <p:txBody>
          <a:bodyPr wrap="square" rtlCol="0">
            <a:spAutoFit/>
          </a:bodyPr>
          <a:lstStyle/>
          <a:p>
            <a:r>
              <a:rPr lang="fr-FR" sz="1600" b="1" dirty="0">
                <a:solidFill>
                  <a:srgbClr val="FF0000"/>
                </a:solidFill>
                <a:latin typeface="Arial" panose="020B0604020202020204" pitchFamily="34" charset="0"/>
                <a:cs typeface="Arial" panose="020B0604020202020204" pitchFamily="34" charset="0"/>
              </a:rPr>
              <a:t>RP</a:t>
            </a:r>
          </a:p>
        </p:txBody>
      </p:sp>
      <p:pic>
        <p:nvPicPr>
          <p:cNvPr id="13" name="Image 12"/>
          <p:cNvPicPr>
            <a:picLocks noChangeAspect="1"/>
          </p:cNvPicPr>
          <p:nvPr/>
        </p:nvPicPr>
        <p:blipFill rotWithShape="1">
          <a:blip r:embed="rId3" cstate="email">
            <a:extLst>
              <a:ext uri="{28A0092B-C50C-407E-A947-70E740481C1C}">
                <a14:useLocalDpi xmlns:a14="http://schemas.microsoft.com/office/drawing/2010/main"/>
              </a:ext>
            </a:extLst>
          </a:blip>
          <a:srcRect r="-194" b="7908"/>
          <a:stretch/>
        </p:blipFill>
        <p:spPr>
          <a:xfrm>
            <a:off x="635357" y="2040798"/>
            <a:ext cx="2497490" cy="255896"/>
          </a:xfrm>
          <a:prstGeom prst="rect">
            <a:avLst/>
          </a:prstGeom>
          <a:ln w="38100">
            <a:solidFill>
              <a:srgbClr val="FF0000"/>
            </a:solidFill>
          </a:ln>
        </p:spPr>
      </p:pic>
      <p:pic>
        <p:nvPicPr>
          <p:cNvPr id="14" name="Image 13"/>
          <p:cNvPicPr>
            <a:picLocks noChangeAspect="1"/>
          </p:cNvPicPr>
          <p:nvPr/>
        </p:nvPicPr>
        <p:blipFill rotWithShape="1">
          <a:blip r:embed="rId4" cstate="email">
            <a:extLst>
              <a:ext uri="{28A0092B-C50C-407E-A947-70E740481C1C}">
                <a14:useLocalDpi xmlns:a14="http://schemas.microsoft.com/office/drawing/2010/main"/>
              </a:ext>
            </a:extLst>
          </a:blip>
          <a:srcRect t="-5"/>
          <a:stretch/>
        </p:blipFill>
        <p:spPr>
          <a:xfrm>
            <a:off x="635357" y="2351612"/>
            <a:ext cx="2488843" cy="250496"/>
          </a:xfrm>
          <a:prstGeom prst="rect">
            <a:avLst/>
          </a:prstGeom>
          <a:ln w="38100">
            <a:solidFill>
              <a:srgbClr val="FF0000"/>
            </a:solidFill>
          </a:ln>
        </p:spPr>
      </p:pic>
      <p:pic>
        <p:nvPicPr>
          <p:cNvPr id="15" name="Imag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5356" y="2637361"/>
            <a:ext cx="2488844" cy="243840"/>
          </a:xfrm>
          <a:prstGeom prst="rect">
            <a:avLst/>
          </a:prstGeom>
          <a:ln w="38100">
            <a:solidFill>
              <a:srgbClr val="FF0000"/>
            </a:solidFill>
          </a:ln>
        </p:spPr>
      </p:pic>
      <p:sp>
        <p:nvSpPr>
          <p:cNvPr id="16" name="ZoneTexte 15"/>
          <p:cNvSpPr txBox="1"/>
          <p:nvPr/>
        </p:nvSpPr>
        <p:spPr>
          <a:xfrm>
            <a:off x="175939" y="1999469"/>
            <a:ext cx="403215" cy="338554"/>
          </a:xfrm>
          <a:prstGeom prst="rect">
            <a:avLst/>
          </a:prstGeom>
          <a:noFill/>
        </p:spPr>
        <p:txBody>
          <a:bodyPr wrap="square" rtlCol="0">
            <a:spAutoFit/>
          </a:bodyPr>
          <a:lstStyle/>
          <a:p>
            <a:r>
              <a:rPr lang="fr-FR" sz="1600" b="1" dirty="0">
                <a:solidFill>
                  <a:srgbClr val="FF0000"/>
                </a:solidFill>
                <a:latin typeface="Arial" panose="020B0604020202020204" pitchFamily="34" charset="0"/>
                <a:cs typeface="Arial" panose="020B0604020202020204" pitchFamily="34" charset="0"/>
              </a:rPr>
              <a:t>VI</a:t>
            </a:r>
          </a:p>
        </p:txBody>
      </p:sp>
      <p:sp>
        <p:nvSpPr>
          <p:cNvPr id="17" name="Rectangle 16"/>
          <p:cNvSpPr/>
          <p:nvPr/>
        </p:nvSpPr>
        <p:spPr>
          <a:xfrm>
            <a:off x="3809999" y="1672743"/>
            <a:ext cx="5072137" cy="1615827"/>
          </a:xfrm>
          <a:prstGeom prst="rect">
            <a:avLst/>
          </a:prstGeom>
          <a:ln>
            <a:solidFill>
              <a:srgbClr val="FF0000"/>
            </a:solidFill>
          </a:ln>
        </p:spPr>
        <p:txBody>
          <a:bodyPr wrap="square">
            <a:spAutoFit/>
          </a:bodyPr>
          <a:lstStyle/>
          <a:p>
            <a:pPr>
              <a:spcAft>
                <a:spcPts val="600"/>
              </a:spcAft>
            </a:pPr>
            <a:r>
              <a:rPr lang="fr-FR" sz="1400" dirty="0">
                <a:latin typeface="+mj-lt"/>
                <a:cs typeface="Arial" panose="020B0604020202020204" pitchFamily="34" charset="0"/>
              </a:rPr>
              <a:t>Pour préparer la VI, l’IP ou la RP, l’exploitant :</a:t>
            </a:r>
          </a:p>
          <a:p>
            <a:pPr marL="285750" indent="-285750">
              <a:spcAft>
                <a:spcPts val="600"/>
              </a:spcAft>
              <a:buFont typeface="Arial" panose="020B0604020202020204" pitchFamily="34" charset="0"/>
              <a:buChar char="•"/>
            </a:pPr>
            <a:r>
              <a:rPr lang="fr-FR" sz="1400" dirty="0">
                <a:latin typeface="+mj-lt"/>
                <a:cs typeface="Arial" panose="020B0604020202020204" pitchFamily="34" charset="0"/>
              </a:rPr>
              <a:t>donne accès au dossier d’exploitation ;</a:t>
            </a:r>
          </a:p>
          <a:p>
            <a:pPr marL="285750" indent="-285750">
              <a:spcAft>
                <a:spcPts val="600"/>
              </a:spcAft>
              <a:buFont typeface="Arial" panose="020B0604020202020204" pitchFamily="34" charset="0"/>
              <a:buChar char="•"/>
            </a:pPr>
            <a:r>
              <a:rPr lang="fr-FR" sz="1400" dirty="0">
                <a:latin typeface="+mj-lt"/>
                <a:cs typeface="Arial" panose="020B0604020202020204" pitchFamily="34" charset="0"/>
              </a:rPr>
              <a:t>permet l’accès aux récipients, aux accessoires de sécurité et aux tuyauteries ;</a:t>
            </a:r>
          </a:p>
          <a:p>
            <a:pPr marL="285750" indent="-285750">
              <a:spcAft>
                <a:spcPts val="600"/>
              </a:spcAft>
              <a:buFont typeface="Arial" panose="020B0604020202020204" pitchFamily="34" charset="0"/>
              <a:buChar char="•"/>
            </a:pPr>
            <a:r>
              <a:rPr lang="fr-FR" sz="1400" dirty="0">
                <a:latin typeface="+mj-lt"/>
                <a:cs typeface="Arial" panose="020B0604020202020204" pitchFamily="34" charset="0"/>
              </a:rPr>
              <a:t>rend visibles les plaques d’identification ou donne accès aux reports de marquages.</a:t>
            </a:r>
          </a:p>
        </p:txBody>
      </p:sp>
      <p:sp>
        <p:nvSpPr>
          <p:cNvPr id="18" name="Rectangle 17"/>
          <p:cNvSpPr/>
          <p:nvPr/>
        </p:nvSpPr>
        <p:spPr>
          <a:xfrm>
            <a:off x="396239" y="3453987"/>
            <a:ext cx="8485897" cy="523220"/>
          </a:xfrm>
          <a:prstGeom prst="rect">
            <a:avLst/>
          </a:prstGeom>
        </p:spPr>
        <p:txBody>
          <a:bodyPr wrap="square">
            <a:spAutoFit/>
          </a:bodyPr>
          <a:lstStyle/>
          <a:p>
            <a:r>
              <a:rPr lang="fr-FR" sz="1400" u="sng" dirty="0">
                <a:latin typeface="+mj-lt"/>
                <a:cs typeface="Arial" panose="020B0604020202020204" pitchFamily="34" charset="0"/>
              </a:rPr>
              <a:t>Nota</a:t>
            </a:r>
            <a:r>
              <a:rPr lang="fr-FR" sz="1400" dirty="0">
                <a:latin typeface="+mj-lt"/>
                <a:cs typeface="Arial" panose="020B0604020202020204" pitchFamily="34" charset="0"/>
              </a:rPr>
              <a:t> : pour les équipements pris en glace dans les conditions normales d’exploitation (cf. § A.2.4), et en l’absence de reports de marquage, seule les marques d’identité sont rendues visibles.</a:t>
            </a:r>
          </a:p>
        </p:txBody>
      </p:sp>
      <p:sp>
        <p:nvSpPr>
          <p:cNvPr id="19" name="Flèche droite 18"/>
          <p:cNvSpPr/>
          <p:nvPr/>
        </p:nvSpPr>
        <p:spPr>
          <a:xfrm>
            <a:off x="3210399" y="2157829"/>
            <a:ext cx="571499" cy="5890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140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199" y="37477"/>
            <a:ext cx="8229600" cy="697042"/>
          </a:xfrm>
        </p:spPr>
        <p:txBody>
          <a:bodyPr>
            <a:normAutofit fontScale="90000"/>
          </a:bodyPr>
          <a:lstStyle/>
          <a:p>
            <a:r>
              <a:rPr lang="fr-FR" sz="3100" dirty="0">
                <a:cs typeface="Arial" panose="020B0604020202020204" pitchFamily="34" charset="0"/>
              </a:rPr>
              <a:t>A.4. Examens complémentaires</a:t>
            </a:r>
            <a:br>
              <a:rPr lang="fr-FR" dirty="0">
                <a:cs typeface="Arial" panose="020B0604020202020204" pitchFamily="34" charset="0"/>
              </a:rPr>
            </a:br>
            <a:r>
              <a:rPr lang="fr-FR" sz="1600" dirty="0">
                <a:cs typeface="Arial" panose="020B0604020202020204" pitchFamily="34" charset="0"/>
              </a:rPr>
              <a:t>(HORS IP &amp; RP)</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62</a:t>
            </a:fld>
            <a:endParaRPr lang="fr-FR">
              <a:latin typeface="Arial" panose="020B0604020202020204" pitchFamily="34" charset="0"/>
              <a:cs typeface="Arial" panose="020B0604020202020204" pitchFamily="34" charset="0"/>
            </a:endParaRPr>
          </a:p>
        </p:txBody>
      </p:sp>
      <p:sp>
        <p:nvSpPr>
          <p:cNvPr id="8" name="ZoneTexte 7"/>
          <p:cNvSpPr txBox="1"/>
          <p:nvPr/>
        </p:nvSpPr>
        <p:spPr>
          <a:xfrm>
            <a:off x="623282" y="1080423"/>
            <a:ext cx="3948717" cy="307777"/>
          </a:xfrm>
          <a:prstGeom prst="rect">
            <a:avLst/>
          </a:prstGeom>
          <a:noFill/>
        </p:spPr>
        <p:txBody>
          <a:bodyPr wrap="square" rtlCol="0">
            <a:spAutoFit/>
          </a:bodyPr>
          <a:lstStyle/>
          <a:p>
            <a:r>
              <a:rPr lang="fr-FR" sz="1400" b="1" u="sng" dirty="0">
                <a:solidFill>
                  <a:srgbClr val="FF0000"/>
                </a:solidFill>
                <a:latin typeface="+mj-lt"/>
                <a:cs typeface="Arial" panose="020B0604020202020204" pitchFamily="34" charset="0"/>
              </a:rPr>
              <a:t>Ce qui reste dans le nouveau CTP 2020</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981" y="1423749"/>
            <a:ext cx="8046818" cy="838391"/>
          </a:xfrm>
          <a:prstGeom prst="rect">
            <a:avLst/>
          </a:prstGeom>
        </p:spPr>
      </p:pic>
      <p:pic>
        <p:nvPicPr>
          <p:cNvPr id="6" name="Imag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9981" y="2823942"/>
            <a:ext cx="8033667" cy="1276981"/>
          </a:xfrm>
          <a:prstGeom prst="rect">
            <a:avLst/>
          </a:prstGeom>
        </p:spPr>
      </p:pic>
      <p:sp>
        <p:nvSpPr>
          <p:cNvPr id="13" name="ZoneTexte 12"/>
          <p:cNvSpPr txBox="1"/>
          <p:nvPr/>
        </p:nvSpPr>
        <p:spPr>
          <a:xfrm>
            <a:off x="623282" y="2454424"/>
            <a:ext cx="2947606" cy="307777"/>
          </a:xfrm>
          <a:prstGeom prst="rect">
            <a:avLst/>
          </a:prstGeom>
          <a:noFill/>
        </p:spPr>
        <p:txBody>
          <a:bodyPr wrap="square" rtlCol="0">
            <a:spAutoFit/>
          </a:bodyPr>
          <a:lstStyle/>
          <a:p>
            <a:r>
              <a:rPr lang="fr-FR" sz="1400" b="1" u="sng" dirty="0">
                <a:solidFill>
                  <a:srgbClr val="FF0000"/>
                </a:solidFill>
                <a:latin typeface="+mj-lt"/>
                <a:cs typeface="Arial" panose="020B0604020202020204" pitchFamily="34" charset="0"/>
              </a:rPr>
              <a:t>Supprimé de l’ancien CTP 2014</a:t>
            </a:r>
          </a:p>
        </p:txBody>
      </p:sp>
      <p:cxnSp>
        <p:nvCxnSpPr>
          <p:cNvPr id="15" name="Connecteur droit 14"/>
          <p:cNvCxnSpPr/>
          <p:nvPr/>
        </p:nvCxnSpPr>
        <p:spPr>
          <a:xfrm flipV="1">
            <a:off x="646556" y="2912891"/>
            <a:ext cx="7915553" cy="10741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446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982" y="37476"/>
            <a:ext cx="8977745" cy="752233"/>
          </a:xfrm>
        </p:spPr>
        <p:txBody>
          <a:bodyPr>
            <a:noAutofit/>
          </a:bodyPr>
          <a:lstStyle/>
          <a:p>
            <a:r>
              <a:rPr lang="fr-FR" sz="2800" dirty="0">
                <a:cs typeface="Arial" panose="020B0604020202020204" pitchFamily="34" charset="0"/>
              </a:rPr>
              <a:t>A.6. Réparations / Modifications des Équipements</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63</a:t>
            </a:fld>
            <a:endParaRPr lang="fr-FR">
              <a:latin typeface="Arial" panose="020B0604020202020204" pitchFamily="34" charset="0"/>
              <a:cs typeface="Arial" panose="020B0604020202020204" pitchFamily="34" charset="0"/>
            </a:endParaRPr>
          </a:p>
        </p:txBody>
      </p:sp>
      <p:sp>
        <p:nvSpPr>
          <p:cNvPr id="7" name="Rectangle 6"/>
          <p:cNvSpPr/>
          <p:nvPr/>
        </p:nvSpPr>
        <p:spPr>
          <a:xfrm>
            <a:off x="382385" y="1052984"/>
            <a:ext cx="8429106" cy="1031051"/>
          </a:xfrm>
          <a:prstGeom prst="rect">
            <a:avLst/>
          </a:prstGeom>
        </p:spPr>
        <p:txBody>
          <a:bodyPr wrap="square">
            <a:spAutoFit/>
          </a:bodyPr>
          <a:lstStyle/>
          <a:p>
            <a:pPr>
              <a:spcAft>
                <a:spcPts val="600"/>
              </a:spcAft>
            </a:pPr>
            <a:r>
              <a:rPr lang="fr-FR" sz="1400" dirty="0">
                <a:solidFill>
                  <a:srgbClr val="31859C"/>
                </a:solidFill>
                <a:latin typeface="+mj-lt"/>
                <a:cs typeface="Arial" panose="020B0604020202020204" pitchFamily="34" charset="0"/>
              </a:rPr>
              <a:t>Les réparations et modifications des équipements sont réalisées selon le Titre V (interventions) de l’arrêté du 20 novembre 2017 par une personne compétente.</a:t>
            </a:r>
          </a:p>
          <a:p>
            <a:pPr>
              <a:spcAft>
                <a:spcPts val="600"/>
              </a:spcAft>
            </a:pPr>
            <a:r>
              <a:rPr lang="fr-FR" sz="1400" dirty="0">
                <a:solidFill>
                  <a:srgbClr val="31859C"/>
                </a:solidFill>
                <a:latin typeface="+mj-lt"/>
                <a:cs typeface="Arial" panose="020B0604020202020204" pitchFamily="34" charset="0"/>
              </a:rPr>
              <a:t>La classification de l'intervention est définie sous la responsabilité de l'exploitant selon les Fiches Techniques n°8, 9, et 11 du présent CTP.</a:t>
            </a:r>
          </a:p>
        </p:txBody>
      </p:sp>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385" y="2550247"/>
            <a:ext cx="8154351" cy="1269434"/>
          </a:xfrm>
          <a:prstGeom prst="rect">
            <a:avLst/>
          </a:prstGeom>
        </p:spPr>
      </p:pic>
    </p:spTree>
    <p:extLst>
      <p:ext uri="{BB962C8B-B14F-4D97-AF65-F5344CB8AC3E}">
        <p14:creationId xmlns:p14="http://schemas.microsoft.com/office/powerpoint/2010/main" val="483619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4467" y="0"/>
            <a:ext cx="8979478" cy="1074056"/>
          </a:xfrm>
        </p:spPr>
        <p:txBody>
          <a:bodyPr>
            <a:normAutofit fontScale="90000"/>
          </a:bodyPr>
          <a:lstStyle/>
          <a:p>
            <a:r>
              <a:rPr lang="fr-FR" sz="3100" dirty="0">
                <a:cs typeface="Arial" panose="020B0604020202020204" pitchFamily="34" charset="0"/>
              </a:rPr>
              <a:t>A.6. Réparations / Modifications des Équipements</a:t>
            </a:r>
            <a:br>
              <a:rPr lang="fr-FR" sz="2700" dirty="0">
                <a:latin typeface="Arial" panose="020B0604020202020204" pitchFamily="34" charset="0"/>
                <a:cs typeface="Arial" panose="020B0604020202020204" pitchFamily="34" charset="0"/>
              </a:rPr>
            </a:br>
            <a:r>
              <a:rPr lang="fr-FR" sz="1600" dirty="0">
                <a:cs typeface="Arial" panose="020B0604020202020204" pitchFamily="34" charset="0"/>
              </a:rPr>
              <a:t>FICHE TECHNIQUE N°9</a:t>
            </a:r>
            <a:br>
              <a:rPr lang="fr-FR" sz="1600" dirty="0">
                <a:cs typeface="Arial" panose="020B0604020202020204" pitchFamily="34" charset="0"/>
              </a:rPr>
            </a:br>
            <a:r>
              <a:rPr lang="fr-FR" sz="1600" dirty="0">
                <a:cs typeface="Arial" panose="020B0604020202020204" pitchFamily="34" charset="0"/>
              </a:rPr>
              <a:t>Classification des interventions</a:t>
            </a:r>
          </a:p>
        </p:txBody>
      </p:sp>
      <p:sp>
        <p:nvSpPr>
          <p:cNvPr id="4" name="Espace réservé du pied de page 3"/>
          <p:cNvSpPr>
            <a:spLocks noGrp="1"/>
          </p:cNvSpPr>
          <p:nvPr>
            <p:ph type="ftr" sz="quarter" idx="11"/>
          </p:nvPr>
        </p:nvSpPr>
        <p:spPr/>
        <p:txBody>
          <a:bodyPr/>
          <a:lstStyle/>
          <a:p>
            <a:endParaRPr lang="fr-FR">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0A3E6A07-2853-F242-A33C-1C6BF55C2298}" type="slidenum">
              <a:rPr lang="fr-FR" smtClean="0">
                <a:latin typeface="Arial" panose="020B0604020202020204" pitchFamily="34" charset="0"/>
                <a:cs typeface="Arial" panose="020B0604020202020204" pitchFamily="34" charset="0"/>
              </a:rPr>
              <a:t>64</a:t>
            </a:fld>
            <a:endParaRPr lang="fr-FR">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67" y="1120379"/>
            <a:ext cx="9035936" cy="2608499"/>
          </a:xfrm>
          <a:prstGeom prst="rect">
            <a:avLst/>
          </a:prstGeom>
        </p:spPr>
      </p:pic>
      <p:pic>
        <p:nvPicPr>
          <p:cNvPr id="6" name="Image 5"/>
          <p:cNvPicPr>
            <a:picLocks noChangeAspect="1"/>
          </p:cNvPicPr>
          <p:nvPr/>
        </p:nvPicPr>
        <p:blipFill>
          <a:blip r:embed="rId4"/>
          <a:stretch>
            <a:fillRect/>
          </a:stretch>
        </p:blipFill>
        <p:spPr>
          <a:xfrm>
            <a:off x="995730" y="3901395"/>
            <a:ext cx="885825" cy="361950"/>
          </a:xfrm>
          <a:prstGeom prst="rect">
            <a:avLst/>
          </a:prstGeom>
        </p:spPr>
      </p:pic>
      <p:pic>
        <p:nvPicPr>
          <p:cNvPr id="8" name="Imag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97571" y="3935801"/>
            <a:ext cx="1666875" cy="284480"/>
          </a:xfrm>
          <a:prstGeom prst="rect">
            <a:avLst/>
          </a:prstGeom>
        </p:spPr>
      </p:pic>
      <p:pic>
        <p:nvPicPr>
          <p:cNvPr id="9" name="Image 8"/>
          <p:cNvPicPr>
            <a:picLocks noChangeAspect="1"/>
          </p:cNvPicPr>
          <p:nvPr/>
        </p:nvPicPr>
        <p:blipFill>
          <a:blip r:embed="rId6"/>
          <a:stretch>
            <a:fillRect/>
          </a:stretch>
        </p:blipFill>
        <p:spPr>
          <a:xfrm>
            <a:off x="4196477" y="3918531"/>
            <a:ext cx="1024860" cy="321525"/>
          </a:xfrm>
          <a:prstGeom prst="rect">
            <a:avLst/>
          </a:prstGeom>
        </p:spPr>
      </p:pic>
      <p:pic>
        <p:nvPicPr>
          <p:cNvPr id="11" name="Image 10"/>
          <p:cNvPicPr>
            <a:picLocks noChangeAspect="1"/>
          </p:cNvPicPr>
          <p:nvPr/>
        </p:nvPicPr>
        <p:blipFill rotWithShape="1">
          <a:blip r:embed="rId7" cstate="email">
            <a:extLst>
              <a:ext uri="{28A0092B-C50C-407E-A947-70E740481C1C}">
                <a14:useLocalDpi xmlns:a14="http://schemas.microsoft.com/office/drawing/2010/main"/>
              </a:ext>
            </a:extLst>
          </a:blip>
          <a:srcRect t="1" b="17293"/>
          <a:stretch/>
        </p:blipFill>
        <p:spPr>
          <a:xfrm>
            <a:off x="5554685" y="3892495"/>
            <a:ext cx="1943100" cy="322990"/>
          </a:xfrm>
          <a:prstGeom prst="rect">
            <a:avLst/>
          </a:prstGeom>
        </p:spPr>
      </p:pic>
      <p:pic>
        <p:nvPicPr>
          <p:cNvPr id="12" name="Image 11"/>
          <p:cNvPicPr>
            <a:picLocks noChangeAspect="1"/>
          </p:cNvPicPr>
          <p:nvPr/>
        </p:nvPicPr>
        <p:blipFill>
          <a:blip r:embed="rId8"/>
          <a:stretch>
            <a:fillRect/>
          </a:stretch>
        </p:blipFill>
        <p:spPr>
          <a:xfrm>
            <a:off x="896599" y="4392798"/>
            <a:ext cx="1847850" cy="361950"/>
          </a:xfrm>
          <a:prstGeom prst="rect">
            <a:avLst/>
          </a:prstGeom>
        </p:spPr>
      </p:pic>
      <p:pic>
        <p:nvPicPr>
          <p:cNvPr id="13" name="Image 12"/>
          <p:cNvPicPr>
            <a:picLocks noChangeAspect="1"/>
          </p:cNvPicPr>
          <p:nvPr/>
        </p:nvPicPr>
        <p:blipFill>
          <a:blip r:embed="rId9"/>
          <a:stretch>
            <a:fillRect/>
          </a:stretch>
        </p:blipFill>
        <p:spPr>
          <a:xfrm>
            <a:off x="2873283" y="4416140"/>
            <a:ext cx="2085975" cy="304800"/>
          </a:xfrm>
          <a:prstGeom prst="rect">
            <a:avLst/>
          </a:prstGeom>
        </p:spPr>
      </p:pic>
      <p:pic>
        <p:nvPicPr>
          <p:cNvPr id="14" name="Image 13"/>
          <p:cNvPicPr>
            <a:picLocks noChangeAspect="1"/>
          </p:cNvPicPr>
          <p:nvPr/>
        </p:nvPicPr>
        <p:blipFill rotWithShape="1">
          <a:blip r:embed="rId10" cstate="email">
            <a:extLst>
              <a:ext uri="{28A0092B-C50C-407E-A947-70E740481C1C}">
                <a14:useLocalDpi xmlns:a14="http://schemas.microsoft.com/office/drawing/2010/main"/>
              </a:ext>
            </a:extLst>
          </a:blip>
          <a:srcRect b="18968"/>
          <a:stretch/>
        </p:blipFill>
        <p:spPr>
          <a:xfrm>
            <a:off x="5262702" y="4416140"/>
            <a:ext cx="1943071" cy="309516"/>
          </a:xfrm>
          <a:prstGeom prst="rect">
            <a:avLst/>
          </a:prstGeom>
        </p:spPr>
      </p:pic>
      <p:sp>
        <p:nvSpPr>
          <p:cNvPr id="7" name="Légende encadrée 2 6"/>
          <p:cNvSpPr/>
          <p:nvPr/>
        </p:nvSpPr>
        <p:spPr>
          <a:xfrm>
            <a:off x="117919" y="4149557"/>
            <a:ext cx="693298" cy="461665"/>
          </a:xfrm>
          <a:prstGeom prst="borderCallout2">
            <a:avLst>
              <a:gd name="adj1" fmla="val -6459"/>
              <a:gd name="adj2" fmla="val 45623"/>
              <a:gd name="adj3" fmla="val -40669"/>
              <a:gd name="adj4" fmla="val 27696"/>
              <a:gd name="adj5" fmla="val -90967"/>
              <a:gd name="adj6" fmla="val 25274"/>
            </a:avLst>
          </a:prstGeom>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fr-FR" sz="1200" dirty="0">
                <a:latin typeface="Arial" panose="020B0604020202020204" pitchFamily="34" charset="0"/>
                <a:cs typeface="Arial" panose="020B0604020202020204" pitchFamily="34" charset="0"/>
              </a:rPr>
              <a:t>57 cas traités</a:t>
            </a:r>
          </a:p>
        </p:txBody>
      </p:sp>
    </p:spTree>
    <p:extLst>
      <p:ext uri="{BB962C8B-B14F-4D97-AF65-F5344CB8AC3E}">
        <p14:creationId xmlns:p14="http://schemas.microsoft.com/office/powerpoint/2010/main" val="138885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QUESTIONS - RÉPONSES</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fld id="{0A3E6A07-2853-F242-A33C-1C6BF55C2298}" type="slidenum">
              <a:rPr lang="fr-FR" smtClean="0"/>
              <a:t>65</a:t>
            </a:fld>
            <a:endParaRPr lang="fr-FR"/>
          </a:p>
        </p:txBody>
      </p:sp>
    </p:spTree>
    <p:extLst>
      <p:ext uri="{BB962C8B-B14F-4D97-AF65-F5344CB8AC3E}">
        <p14:creationId xmlns:p14="http://schemas.microsoft.com/office/powerpoint/2010/main" val="3640999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11130" y="1214706"/>
            <a:ext cx="5802229" cy="2767384"/>
          </a:xfrm>
        </p:spPr>
        <p:txBody>
          <a:bodyPr>
            <a:noAutofit/>
          </a:bodyPr>
          <a:lstStyle/>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a:p>
            <a:pPr algn="ctr">
              <a:spcBef>
                <a:spcPts val="0"/>
              </a:spcBef>
            </a:pPr>
            <a:r>
              <a:rPr lang="fr-FR" sz="1500" b="1" dirty="0">
                <a:solidFill>
                  <a:srgbClr val="000066"/>
                </a:solidFill>
                <a:latin typeface="Arial" panose="020B0604020202020204" pitchFamily="34" charset="0"/>
                <a:cs typeface="Arial" panose="020B0604020202020204" pitchFamily="34" charset="0"/>
              </a:rPr>
              <a:t>« CAHIER TECHNIQUE PROFESSIONNEL</a:t>
            </a:r>
          </a:p>
          <a:p>
            <a:pPr algn="ctr">
              <a:spcBef>
                <a:spcPts val="0"/>
              </a:spcBef>
            </a:pPr>
            <a:r>
              <a:rPr lang="fr-FR" sz="1500" b="1" dirty="0">
                <a:solidFill>
                  <a:srgbClr val="000066"/>
                </a:solidFill>
                <a:latin typeface="Arial" panose="020B0604020202020204" pitchFamily="34" charset="0"/>
                <a:cs typeface="Arial" panose="020B0604020202020204" pitchFamily="34" charset="0"/>
              </a:rPr>
              <a:t>POUR LE SUIVI EN SERVICE</a:t>
            </a:r>
          </a:p>
          <a:p>
            <a:pPr algn="ctr">
              <a:spcBef>
                <a:spcPts val="0"/>
              </a:spcBef>
            </a:pPr>
            <a:r>
              <a:rPr lang="fr-FR" sz="1500" b="1" dirty="0">
                <a:solidFill>
                  <a:srgbClr val="000066"/>
                </a:solidFill>
                <a:latin typeface="Arial" panose="020B0604020202020204" pitchFamily="34" charset="0"/>
                <a:cs typeface="Arial" panose="020B0604020202020204" pitchFamily="34" charset="0"/>
              </a:rPr>
              <a:t>DES SYSTEMES FRIGORIFIQUES SOUS PRESSION »</a:t>
            </a:r>
          </a:p>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a:p>
            <a:pPr algn="ctr">
              <a:spcBef>
                <a:spcPts val="0"/>
              </a:spcBef>
            </a:pPr>
            <a:r>
              <a:rPr lang="fr-FR" sz="3300" b="1" dirty="0">
                <a:solidFill>
                  <a:srgbClr val="000066"/>
                </a:solidFill>
                <a:latin typeface="Arial" panose="020B0604020202020204" pitchFamily="34" charset="0"/>
                <a:cs typeface="Arial" panose="020B0604020202020204" pitchFamily="34" charset="0"/>
              </a:rPr>
              <a:t>APPROBATION </a:t>
            </a:r>
          </a:p>
          <a:p>
            <a:pPr algn="ctr">
              <a:spcBef>
                <a:spcPts val="0"/>
              </a:spcBef>
            </a:pPr>
            <a:r>
              <a:rPr lang="fr-FR" sz="3300" b="1" dirty="0">
                <a:solidFill>
                  <a:srgbClr val="000066"/>
                </a:solidFill>
                <a:latin typeface="Arial" panose="020B0604020202020204" pitchFamily="34" charset="0"/>
                <a:cs typeface="Arial" panose="020B0604020202020204" pitchFamily="34" charset="0"/>
              </a:rPr>
              <a:t>DES PLANS D’INSPECTION</a:t>
            </a:r>
          </a:p>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a:p>
            <a:pPr>
              <a:spcBef>
                <a:spcPts val="0"/>
              </a:spcBef>
            </a:pPr>
            <a:r>
              <a:rPr lang="fr-FR" sz="1500">
                <a:solidFill>
                  <a:srgbClr val="000066"/>
                </a:solidFill>
                <a:latin typeface="Arial" panose="020B0604020202020204" pitchFamily="34" charset="0"/>
                <a:cs typeface="Arial" panose="020B0604020202020204" pitchFamily="34" charset="0"/>
              </a:rPr>
              <a:t>Webinaire </a:t>
            </a:r>
            <a:r>
              <a:rPr lang="fr-FR" sz="1500" dirty="0">
                <a:solidFill>
                  <a:srgbClr val="000066"/>
                </a:solidFill>
                <a:latin typeface="Arial" panose="020B0604020202020204" pitchFamily="34" charset="0"/>
                <a:cs typeface="Arial" panose="020B0604020202020204" pitchFamily="34" charset="0"/>
              </a:rPr>
              <a:t>du 16/11/2020</a:t>
            </a:r>
          </a:p>
          <a:p>
            <a:pPr algn="ctr">
              <a:spcBef>
                <a:spcPts val="0"/>
              </a:spcBef>
            </a:pPr>
            <a:endParaRPr lang="fr-FR" sz="1500" b="1" dirty="0">
              <a:solidFill>
                <a:srgbClr val="000066"/>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536121" cy="1018337"/>
          </a:xfrm>
          <a:prstGeom prst="rect">
            <a:avLst/>
          </a:prstGeom>
        </p:spPr>
      </p:pic>
      <p:pic>
        <p:nvPicPr>
          <p:cNvPr id="8" name="Image 7"/>
          <p:cNvPicPr>
            <a:picLocks noChangeAspect="1"/>
          </p:cNvPicPr>
          <p:nvPr/>
        </p:nvPicPr>
        <p:blipFill>
          <a:blip r:embed="rId3" cstate="print"/>
          <a:stretch>
            <a:fillRect/>
          </a:stretch>
        </p:blipFill>
        <p:spPr>
          <a:xfrm>
            <a:off x="-1" y="1018337"/>
            <a:ext cx="1536121" cy="1333237"/>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 y="2351574"/>
            <a:ext cx="1536122" cy="1164751"/>
          </a:xfrm>
          <a:prstGeom prst="rect">
            <a:avLst/>
          </a:prstGeom>
        </p:spPr>
      </p:pic>
      <p:pic>
        <p:nvPicPr>
          <p:cNvPr id="10" name="Imag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 y="3516324"/>
            <a:ext cx="1536122" cy="1627176"/>
          </a:xfrm>
          <a:prstGeom prst="rect">
            <a:avLst/>
          </a:prstGeom>
        </p:spPr>
      </p:pic>
    </p:spTree>
    <p:extLst>
      <p:ext uri="{BB962C8B-B14F-4D97-AF65-F5344CB8AC3E}">
        <p14:creationId xmlns:p14="http://schemas.microsoft.com/office/powerpoint/2010/main" val="1879844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863" y="1109111"/>
            <a:ext cx="7908940" cy="3746598"/>
          </a:xfrm>
        </p:spPr>
        <p:txBody>
          <a:bodyPr>
            <a:normAutofit fontScale="92500" lnSpcReduction="10000"/>
          </a:bodyPr>
          <a:lstStyle/>
          <a:p>
            <a:pPr marL="0" indent="0">
              <a:buClr>
                <a:schemeClr val="accent1">
                  <a:lumMod val="75000"/>
                </a:schemeClr>
              </a:buClr>
              <a:buNone/>
            </a:pPr>
            <a:r>
              <a:rPr lang="fr-FR" sz="1800" b="1" dirty="0">
                <a:solidFill>
                  <a:schemeClr val="tx1"/>
                </a:solidFill>
              </a:rPr>
              <a:t>Arrêté du 20/11/2017 – article 13</a:t>
            </a:r>
          </a:p>
          <a:p>
            <a:pPr marL="0" indent="0">
              <a:spcBef>
                <a:spcPts val="0"/>
              </a:spcBef>
              <a:buClr>
                <a:schemeClr val="accent1">
                  <a:lumMod val="75000"/>
                </a:schemeClr>
              </a:buClr>
              <a:buNone/>
            </a:pPr>
            <a:r>
              <a:rPr lang="fr-FR" sz="1500" b="1" dirty="0">
                <a:solidFill>
                  <a:schemeClr val="tx1"/>
                </a:solidFill>
              </a:rPr>
              <a:t>VII. – Le plan d’inspection est rédigé sous la responsabilité de l’exploitant par une personne compétente qu’il désigne. </a:t>
            </a:r>
          </a:p>
          <a:p>
            <a:pPr marL="0" indent="0">
              <a:spcBef>
                <a:spcPts val="0"/>
              </a:spcBef>
              <a:buClr>
                <a:schemeClr val="accent1">
                  <a:lumMod val="75000"/>
                </a:schemeClr>
              </a:buClr>
              <a:buNone/>
            </a:pPr>
            <a:r>
              <a:rPr lang="fr-FR" sz="1500" b="1" dirty="0">
                <a:solidFill>
                  <a:schemeClr val="tx1"/>
                </a:solidFill>
              </a:rPr>
              <a:t>Il est approuvé par un organisme habilité </a:t>
            </a:r>
          </a:p>
          <a:p>
            <a:pPr marL="0" indent="0">
              <a:buClr>
                <a:schemeClr val="accent1">
                  <a:lumMod val="75000"/>
                </a:schemeClr>
              </a:buClr>
              <a:buNone/>
            </a:pPr>
            <a:endParaRPr lang="fr-FR" sz="1500" b="1" dirty="0">
              <a:solidFill>
                <a:schemeClr val="tx1"/>
              </a:solidFill>
            </a:endParaRPr>
          </a:p>
          <a:p>
            <a:pPr marL="0" indent="0">
              <a:buClr>
                <a:schemeClr val="accent1">
                  <a:lumMod val="75000"/>
                </a:schemeClr>
              </a:buClr>
              <a:buNone/>
            </a:pPr>
            <a:r>
              <a:rPr lang="fr-FR" sz="1800" b="1" dirty="0">
                <a:solidFill>
                  <a:schemeClr val="tx1"/>
                </a:solidFill>
              </a:rPr>
              <a:t>Article 35</a:t>
            </a:r>
          </a:p>
          <a:p>
            <a:pPr marL="0" indent="0">
              <a:spcBef>
                <a:spcPts val="0"/>
              </a:spcBef>
              <a:buClr>
                <a:schemeClr val="accent1">
                  <a:lumMod val="75000"/>
                </a:schemeClr>
              </a:buClr>
              <a:buNone/>
            </a:pPr>
            <a:r>
              <a:rPr lang="fr-FR" sz="1500" b="1" dirty="0">
                <a:solidFill>
                  <a:schemeClr val="tx1"/>
                </a:solidFill>
              </a:rPr>
              <a:t>Les cahiers techniques professionnels </a:t>
            </a:r>
            <a:r>
              <a:rPr lang="fr-FR" sz="1500" i="1" dirty="0">
                <a:solidFill>
                  <a:schemeClr val="tx1"/>
                </a:solidFill>
              </a:rPr>
              <a:t>(ancienne version) </a:t>
            </a:r>
            <a:r>
              <a:rPr lang="fr-FR" sz="1500" b="1" dirty="0">
                <a:solidFill>
                  <a:schemeClr val="tx1"/>
                </a:solidFill>
              </a:rPr>
              <a:t>peuvent être utilisés sans obligation d’élaboration d’un plan d’inspection au plus tard jusqu’au 1er janvier 2021.</a:t>
            </a:r>
          </a:p>
          <a:p>
            <a:pPr marL="0" indent="0">
              <a:spcBef>
                <a:spcPts val="0"/>
              </a:spcBef>
              <a:buClr>
                <a:schemeClr val="accent1">
                  <a:lumMod val="75000"/>
                </a:schemeClr>
              </a:buClr>
              <a:buNone/>
            </a:pPr>
            <a:endParaRPr lang="fr-FR" sz="1500" b="1" dirty="0">
              <a:solidFill>
                <a:srgbClr val="C00000"/>
              </a:solidFill>
            </a:endParaRPr>
          </a:p>
          <a:p>
            <a:pPr marL="0" indent="0">
              <a:spcBef>
                <a:spcPts val="0"/>
              </a:spcBef>
              <a:buClr>
                <a:schemeClr val="accent1">
                  <a:lumMod val="75000"/>
                </a:schemeClr>
              </a:buClr>
              <a:buNone/>
            </a:pPr>
            <a:r>
              <a:rPr lang="fr-FR" sz="1500" b="1" dirty="0">
                <a:solidFill>
                  <a:srgbClr val="C00000"/>
                </a:solidFill>
              </a:rPr>
              <a:t>Les plans d’inspection doivent être mis en œuvre au plus tard le 01/01/2021</a:t>
            </a:r>
          </a:p>
          <a:p>
            <a:pPr marL="0" indent="0">
              <a:spcBef>
                <a:spcPts val="0"/>
              </a:spcBef>
              <a:buClr>
                <a:schemeClr val="accent1">
                  <a:lumMod val="75000"/>
                </a:schemeClr>
              </a:buClr>
              <a:buNone/>
            </a:pPr>
            <a:r>
              <a:rPr lang="fr-FR" sz="1500" b="1" dirty="0">
                <a:solidFill>
                  <a:srgbClr val="C00000"/>
                </a:solidFill>
              </a:rPr>
              <a:t>Mais pas nécessairement approuvés sauf si requalification périodique.</a:t>
            </a:r>
          </a:p>
          <a:p>
            <a:pPr marL="0" indent="0">
              <a:spcBef>
                <a:spcPts val="0"/>
              </a:spcBef>
              <a:buClr>
                <a:schemeClr val="accent1">
                  <a:lumMod val="75000"/>
                </a:schemeClr>
              </a:buClr>
              <a:buNone/>
            </a:pPr>
            <a:endParaRPr lang="fr-FR" sz="1800" i="1" dirty="0">
              <a:solidFill>
                <a:srgbClr val="0070C0"/>
              </a:solidFill>
            </a:endParaRPr>
          </a:p>
          <a:p>
            <a:pPr marL="0" indent="0">
              <a:spcBef>
                <a:spcPts val="0"/>
              </a:spcBef>
              <a:buClr>
                <a:schemeClr val="accent1">
                  <a:lumMod val="75000"/>
                </a:schemeClr>
              </a:buClr>
              <a:buNone/>
            </a:pPr>
            <a:r>
              <a:rPr lang="fr-FR" sz="1800" i="1" dirty="0">
                <a:solidFill>
                  <a:srgbClr val="0070C0"/>
                </a:solidFill>
              </a:rPr>
              <a:t>(BSERR 20-037 : Article 3</a:t>
            </a:r>
          </a:p>
          <a:p>
            <a:pPr marL="0" indent="0">
              <a:spcBef>
                <a:spcPts val="0"/>
              </a:spcBef>
              <a:buClr>
                <a:schemeClr val="accent1">
                  <a:lumMod val="75000"/>
                </a:schemeClr>
              </a:buClr>
              <a:buNone/>
            </a:pPr>
            <a:r>
              <a:rPr lang="fr-FR" sz="1500" i="1" dirty="0">
                <a:solidFill>
                  <a:srgbClr val="0070C0"/>
                </a:solidFill>
              </a:rPr>
              <a:t>Les exploitants qui établissent des plans d’inspection selon le CTP mentionné à l’article 2, justifient, sur demande, de la conformité des équipements aux exigences de ce cahier technique professionnel.)</a:t>
            </a:r>
          </a:p>
          <a:p>
            <a:pPr marL="0" indent="0">
              <a:spcBef>
                <a:spcPts val="0"/>
              </a:spcBef>
              <a:buClr>
                <a:schemeClr val="accent1">
                  <a:lumMod val="75000"/>
                </a:schemeClr>
              </a:buClr>
              <a:buNone/>
            </a:pPr>
            <a:endParaRPr lang="fr-FR" sz="1500" b="1" dirty="0">
              <a:solidFill>
                <a:srgbClr val="C00000"/>
              </a:solidFill>
            </a:endParaRPr>
          </a:p>
        </p:txBody>
      </p:sp>
      <p:sp>
        <p:nvSpPr>
          <p:cNvPr id="4" name="Titre 1"/>
          <p:cNvSpPr>
            <a:spLocks noGrp="1"/>
          </p:cNvSpPr>
          <p:nvPr>
            <p:ph type="title"/>
          </p:nvPr>
        </p:nvSpPr>
        <p:spPr>
          <a:xfrm>
            <a:off x="729503" y="132650"/>
            <a:ext cx="5848382" cy="707231"/>
          </a:xfrm>
        </p:spPr>
        <p:txBody>
          <a:bodyPr>
            <a:normAutofit fontScale="90000"/>
          </a:bodyPr>
          <a:lstStyle/>
          <a:p>
            <a:r>
              <a:rPr lang="fr-FR" b="1" dirty="0">
                <a:solidFill>
                  <a:srgbClr val="0070C0"/>
                </a:solidFill>
              </a:rPr>
              <a:t>Bases de l’approbation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55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442" y="1109111"/>
            <a:ext cx="7908940" cy="3810185"/>
          </a:xfrm>
        </p:spPr>
        <p:txBody>
          <a:bodyPr>
            <a:normAutofit lnSpcReduction="10000"/>
          </a:bodyPr>
          <a:lstStyle/>
          <a:p>
            <a:pPr marL="0" indent="0">
              <a:buClr>
                <a:schemeClr val="accent1">
                  <a:lumMod val="75000"/>
                </a:schemeClr>
              </a:buClr>
              <a:buNone/>
            </a:pPr>
            <a:r>
              <a:rPr lang="fr-FR" sz="2100" b="1" dirty="0">
                <a:solidFill>
                  <a:schemeClr val="tx1"/>
                </a:solidFill>
              </a:rPr>
              <a:t>Arrêté du 20/11/2017</a:t>
            </a:r>
          </a:p>
          <a:p>
            <a:pPr marL="0" indent="0">
              <a:buClr>
                <a:schemeClr val="accent1">
                  <a:lumMod val="75000"/>
                </a:schemeClr>
              </a:buClr>
              <a:buNone/>
            </a:pPr>
            <a:r>
              <a:rPr lang="fr-FR" sz="1500" b="1" dirty="0">
                <a:solidFill>
                  <a:schemeClr val="tx1"/>
                </a:solidFill>
              </a:rPr>
              <a:t>Cette approbation a lieu dans les 18 mois qui suivent la mise en service de l’équipement, ou dans les 18 mois qui suivent une inspection ou une requalification périodique pour les équipements en service à la date de publication de l’arrêté. </a:t>
            </a:r>
          </a:p>
          <a:p>
            <a:pPr marL="0" indent="0">
              <a:buClr>
                <a:schemeClr val="accent1">
                  <a:lumMod val="75000"/>
                </a:schemeClr>
              </a:buClr>
              <a:buNone/>
            </a:pPr>
            <a:r>
              <a:rPr lang="fr-FR" sz="1500" b="1" u="sng" dirty="0">
                <a:solidFill>
                  <a:schemeClr val="tx1"/>
                </a:solidFill>
              </a:rPr>
              <a:t>Lorsque le plan d’inspection est rédigé sur la base d’un cahier technique professionnel</a:t>
            </a:r>
            <a:r>
              <a:rPr lang="fr-FR" sz="1500" b="1" dirty="0">
                <a:solidFill>
                  <a:schemeClr val="tx1"/>
                </a:solidFill>
              </a:rPr>
              <a:t> listé en annexe 2, il peut toutefois être approuvé lors de la première requalification périodique, puis successivement lors de chaque requalification périodique consécutive à une mise à jour du plan d’inspection.</a:t>
            </a:r>
          </a:p>
          <a:p>
            <a:pPr marL="0" indent="0">
              <a:buClr>
                <a:schemeClr val="accent1">
                  <a:lumMod val="75000"/>
                </a:schemeClr>
              </a:buClr>
              <a:buNone/>
            </a:pPr>
            <a:r>
              <a:rPr lang="fr-FR" sz="1800" b="1" dirty="0">
                <a:solidFill>
                  <a:srgbClr val="C00000"/>
                </a:solidFill>
              </a:rPr>
              <a:t>Approbation du plan d’inspection et requalification sont deux missions distinctes.</a:t>
            </a:r>
          </a:p>
          <a:p>
            <a:pPr marL="0" indent="0">
              <a:buClr>
                <a:schemeClr val="accent1">
                  <a:lumMod val="75000"/>
                </a:schemeClr>
              </a:buClr>
              <a:buNone/>
            </a:pPr>
            <a:r>
              <a:rPr lang="fr-FR" sz="1800" b="1" dirty="0">
                <a:solidFill>
                  <a:srgbClr val="C00000"/>
                </a:solidFill>
              </a:rPr>
              <a:t>La décision d’approbation doit intervenir dans un délai de 3 mois.</a:t>
            </a:r>
          </a:p>
          <a:p>
            <a:pPr marL="0" indent="0">
              <a:buClr>
                <a:schemeClr val="accent1">
                  <a:lumMod val="75000"/>
                </a:schemeClr>
              </a:buClr>
              <a:buNone/>
            </a:pPr>
            <a:r>
              <a:rPr lang="fr-FR" sz="1800" b="1" dirty="0">
                <a:solidFill>
                  <a:srgbClr val="C00000"/>
                </a:solidFill>
              </a:rPr>
              <a:t>Si l’approbation intervient lors de la requalification, la décision d’approbation et de requalification doivent intervenir sous 1 mois.</a:t>
            </a:r>
          </a:p>
        </p:txBody>
      </p:sp>
      <p:sp>
        <p:nvSpPr>
          <p:cNvPr id="4" name="Titre 1"/>
          <p:cNvSpPr>
            <a:spLocks noGrp="1"/>
          </p:cNvSpPr>
          <p:nvPr>
            <p:ph type="title"/>
          </p:nvPr>
        </p:nvSpPr>
        <p:spPr>
          <a:xfrm>
            <a:off x="729503" y="132650"/>
            <a:ext cx="5848382" cy="707231"/>
          </a:xfrm>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09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442" y="1109111"/>
            <a:ext cx="7908940" cy="3810185"/>
          </a:xfrm>
        </p:spPr>
        <p:txBody>
          <a:bodyPr>
            <a:normAutofit lnSpcReduction="10000"/>
          </a:bodyPr>
          <a:lstStyle/>
          <a:p>
            <a:pPr marL="0" indent="0">
              <a:buClr>
                <a:schemeClr val="accent1">
                  <a:lumMod val="75000"/>
                </a:schemeClr>
              </a:buClr>
              <a:buNone/>
            </a:pPr>
            <a:r>
              <a:rPr lang="fr-FR" sz="2100" b="1" dirty="0">
                <a:solidFill>
                  <a:schemeClr val="tx1"/>
                </a:solidFill>
              </a:rPr>
              <a:t>Pré -requis à l’approbation :</a:t>
            </a:r>
          </a:p>
          <a:p>
            <a:pPr>
              <a:buClr>
                <a:schemeClr val="accent1">
                  <a:lumMod val="75000"/>
                </a:schemeClr>
              </a:buClr>
              <a:buFontTx/>
              <a:buChar char="-"/>
            </a:pPr>
            <a:r>
              <a:rPr lang="fr-FR" sz="1500" b="1" dirty="0">
                <a:solidFill>
                  <a:schemeClr val="tx1"/>
                </a:solidFill>
              </a:rPr>
              <a:t>Les équipements sont en situation régulière,</a:t>
            </a:r>
          </a:p>
          <a:p>
            <a:pPr>
              <a:buClr>
                <a:schemeClr val="accent1">
                  <a:lumMod val="75000"/>
                </a:schemeClr>
              </a:buClr>
              <a:buFontTx/>
              <a:buChar char="-"/>
            </a:pPr>
            <a:r>
              <a:rPr lang="fr-FR" sz="1500" b="1" dirty="0">
                <a:solidFill>
                  <a:schemeClr val="tx1"/>
                </a:solidFill>
              </a:rPr>
              <a:t>Les équipements doivent répondre aux dispositions du CTP,</a:t>
            </a:r>
          </a:p>
          <a:p>
            <a:pPr>
              <a:buClr>
                <a:schemeClr val="accent1">
                  <a:lumMod val="75000"/>
                </a:schemeClr>
              </a:buClr>
              <a:buFontTx/>
              <a:buChar char="-"/>
            </a:pPr>
            <a:r>
              <a:rPr lang="fr-FR" sz="1500" b="1" dirty="0">
                <a:solidFill>
                  <a:schemeClr val="tx1"/>
                </a:solidFill>
              </a:rPr>
              <a:t>Un plan d’inspection (déclinaison du plan d’inspection générique du CTP ) doit être rédigé par une personne habilitée,</a:t>
            </a:r>
          </a:p>
          <a:p>
            <a:pPr>
              <a:buClr>
                <a:schemeClr val="accent1">
                  <a:lumMod val="75000"/>
                </a:schemeClr>
              </a:buClr>
              <a:buFontTx/>
              <a:buChar char="-"/>
            </a:pPr>
            <a:r>
              <a:rPr lang="fr-FR" sz="1500" b="1" dirty="0">
                <a:solidFill>
                  <a:schemeClr val="tx1"/>
                </a:solidFill>
              </a:rPr>
              <a:t>Les éventuelles situations spécifiques ont été prises en compte:</a:t>
            </a:r>
          </a:p>
          <a:p>
            <a:pPr lvl="1">
              <a:spcBef>
                <a:spcPts val="0"/>
              </a:spcBef>
              <a:buClr>
                <a:schemeClr val="accent1">
                  <a:lumMod val="75000"/>
                </a:schemeClr>
              </a:buClr>
              <a:buFontTx/>
              <a:buChar char="-"/>
            </a:pPr>
            <a:r>
              <a:rPr lang="fr-FR" b="1" dirty="0">
                <a:solidFill>
                  <a:schemeClr val="tx1"/>
                </a:solidFill>
              </a:rPr>
              <a:t>Modes de dégradations supplémentaires,</a:t>
            </a:r>
          </a:p>
          <a:p>
            <a:pPr lvl="1">
              <a:spcBef>
                <a:spcPts val="0"/>
              </a:spcBef>
              <a:buClr>
                <a:schemeClr val="accent1">
                  <a:lumMod val="75000"/>
                </a:schemeClr>
              </a:buClr>
              <a:buFontTx/>
              <a:buChar char="-"/>
            </a:pPr>
            <a:r>
              <a:rPr lang="fr-FR" b="1" dirty="0">
                <a:solidFill>
                  <a:schemeClr val="tx1"/>
                </a:solidFill>
              </a:rPr>
              <a:t>Condition Opératoire Critique Limite (COCL),</a:t>
            </a:r>
          </a:p>
          <a:p>
            <a:pPr lvl="1">
              <a:spcBef>
                <a:spcPts val="0"/>
              </a:spcBef>
              <a:buClr>
                <a:schemeClr val="accent1">
                  <a:lumMod val="75000"/>
                </a:schemeClr>
              </a:buClr>
              <a:buFontTx/>
              <a:buChar char="-"/>
            </a:pPr>
            <a:r>
              <a:rPr lang="fr-FR" b="1" dirty="0">
                <a:solidFill>
                  <a:schemeClr val="tx1"/>
                </a:solidFill>
              </a:rPr>
              <a:t>Système installé dans le périmètre d’une Installation Nucléaire de Base (INB),</a:t>
            </a:r>
          </a:p>
          <a:p>
            <a:pPr>
              <a:buClr>
                <a:schemeClr val="accent1">
                  <a:lumMod val="75000"/>
                </a:schemeClr>
              </a:buClr>
              <a:buFontTx/>
              <a:buChar char="-"/>
            </a:pPr>
            <a:r>
              <a:rPr lang="fr-FR" sz="1500" b="1" dirty="0">
                <a:solidFill>
                  <a:schemeClr val="tx1"/>
                </a:solidFill>
              </a:rPr>
              <a:t>Formalisation de la demande d’approbation – documentation jointe,</a:t>
            </a:r>
          </a:p>
          <a:p>
            <a:pPr>
              <a:buClr>
                <a:schemeClr val="accent1">
                  <a:lumMod val="75000"/>
                </a:schemeClr>
              </a:buClr>
              <a:buFontTx/>
              <a:buChar char="-"/>
            </a:pPr>
            <a:r>
              <a:rPr lang="fr-FR" sz="1500" b="1" dirty="0">
                <a:solidFill>
                  <a:schemeClr val="tx1"/>
                </a:solidFill>
              </a:rPr>
              <a:t>Unicité de la demande.</a:t>
            </a:r>
          </a:p>
          <a:p>
            <a:pPr>
              <a:buClr>
                <a:schemeClr val="accent1">
                  <a:lumMod val="75000"/>
                </a:schemeClr>
              </a:buClr>
              <a:buFontTx/>
              <a:buChar char="-"/>
            </a:pPr>
            <a:endParaRPr lang="fr-FR" sz="1500" b="1" dirty="0">
              <a:solidFill>
                <a:schemeClr val="tx1"/>
              </a:solidFill>
            </a:endParaRPr>
          </a:p>
          <a:p>
            <a:pPr marL="0" indent="0">
              <a:buClr>
                <a:schemeClr val="accent1">
                  <a:lumMod val="75000"/>
                </a:schemeClr>
              </a:buClr>
              <a:buNone/>
            </a:pPr>
            <a:r>
              <a:rPr lang="fr-FR" sz="1800" b="1" dirty="0">
                <a:solidFill>
                  <a:srgbClr val="C00000"/>
                </a:solidFill>
              </a:rPr>
              <a:t>L’anticipation est indispensable pour le bon déroulé de l’approbation</a:t>
            </a:r>
          </a:p>
          <a:p>
            <a:pPr>
              <a:buClr>
                <a:schemeClr val="accent1">
                  <a:lumMod val="75000"/>
                </a:schemeClr>
              </a:buClr>
              <a:buFontTx/>
              <a:buChar char="-"/>
            </a:pPr>
            <a:endParaRPr lang="fr-FR" sz="1800" b="1" dirty="0">
              <a:solidFill>
                <a:srgbClr val="C00000"/>
              </a:solidFill>
            </a:endParaRPr>
          </a:p>
        </p:txBody>
      </p:sp>
      <p:sp>
        <p:nvSpPr>
          <p:cNvPr id="4" name="Titre 1"/>
          <p:cNvSpPr>
            <a:spLocks noGrp="1"/>
          </p:cNvSpPr>
          <p:nvPr>
            <p:ph type="title"/>
          </p:nvPr>
        </p:nvSpPr>
        <p:spPr>
          <a:xfrm>
            <a:off x="729503" y="132650"/>
            <a:ext cx="5848382" cy="707231"/>
          </a:xfrm>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97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Contexte réglementaire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Décision d’approbation du CTP</a:t>
            </a: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948414"/>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36" name="CustomShape 1"/>
          <p:cNvSpPr/>
          <p:nvPr/>
        </p:nvSpPr>
        <p:spPr>
          <a:xfrm>
            <a:off x="2123640" y="3734624"/>
            <a:ext cx="1511640" cy="7916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prstClr val="white"/>
                </a:solidFill>
                <a:effectLst/>
                <a:uLnTx/>
                <a:uFill>
                  <a:solidFill>
                    <a:srgbClr val="FFFFFF"/>
                  </a:solidFill>
                </a:uFill>
                <a:latin typeface="Arial"/>
                <a:ea typeface="DejaVu Sans"/>
              </a:rPr>
              <a:t>Suivi en service</a:t>
            </a:r>
            <a:endParaRPr kumimoji="0" lang="fr-FR" sz="1800" b="0" i="0" u="none" strike="noStrike" kern="1200" cap="none" spc="-1" normalizeH="0" baseline="0" noProof="0" dirty="0">
              <a:ln>
                <a:noFill/>
              </a:ln>
              <a:solidFill>
                <a:prstClr val="white"/>
              </a:solidFill>
              <a:effectLst/>
              <a:uLnTx/>
              <a:uFill>
                <a:solidFill>
                  <a:srgbClr val="FFFFFF"/>
                </a:solidFill>
              </a:u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prstClr val="white"/>
                </a:solidFill>
                <a:effectLst/>
                <a:uLnTx/>
                <a:uFill>
                  <a:solidFill>
                    <a:srgbClr val="FFFFFF"/>
                  </a:solidFill>
                </a:uFill>
                <a:latin typeface="Arial"/>
                <a:ea typeface="DejaVu Sans"/>
              </a:rPr>
              <a:t>Selon l’ AM du 20/11/2017</a:t>
            </a:r>
            <a:endParaRPr kumimoji="0" lang="fr-FR" sz="1800" b="0" i="0" u="none" strike="noStrike" kern="1200" cap="none" spc="-1" normalizeH="0" baseline="0" noProof="0" dirty="0">
              <a:ln>
                <a:noFill/>
              </a:ln>
              <a:solidFill>
                <a:prstClr val="white"/>
              </a:solidFill>
              <a:effectLst/>
              <a:uLnTx/>
              <a:uFill>
                <a:solidFill>
                  <a:srgbClr val="FFFFFF"/>
                </a:solidFill>
              </a:uFill>
              <a:latin typeface="Arial"/>
            </a:endParaRPr>
          </a:p>
        </p:txBody>
      </p:sp>
      <p:sp>
        <p:nvSpPr>
          <p:cNvPr id="37" name="TextShape 2"/>
          <p:cNvSpPr txBox="1"/>
          <p:nvPr/>
        </p:nvSpPr>
        <p:spPr>
          <a:xfrm>
            <a:off x="843840" y="582166"/>
            <a:ext cx="2771640" cy="245880"/>
          </a:xfrm>
          <a:prstGeom prst="rect">
            <a:avLst/>
          </a:prstGeom>
          <a:noFill/>
          <a:ln>
            <a:noFill/>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a:ln>
                  <a:noFill/>
                </a:ln>
                <a:solidFill>
                  <a:srgbClr val="000000"/>
                </a:solidFill>
                <a:effectLst/>
                <a:uLnTx/>
                <a:uFill>
                  <a:solidFill>
                    <a:srgbClr val="FFFFFF"/>
                  </a:solidFill>
                </a:uFill>
                <a:latin typeface="Marianne"/>
              </a:rPr>
              <a:t>Requalification refusée</a:t>
            </a:r>
            <a:endParaRPr kumimoji="0" lang="fr-FR" sz="32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38" name="Line 3"/>
          <p:cNvSpPr/>
          <p:nvPr/>
        </p:nvSpPr>
        <p:spPr>
          <a:xfrm>
            <a:off x="251280" y="1131526"/>
            <a:ext cx="576000" cy="360"/>
          </a:xfrm>
          <a:prstGeom prst="line">
            <a:avLst/>
          </a:prstGeom>
          <a:ln w="25560">
            <a:solidFill>
              <a:srgbClr val="00563F"/>
            </a:solidFill>
            <a:round/>
          </a:ln>
        </p:spPr>
        <p:style>
          <a:lnRef idx="1">
            <a:schemeClr val="accent1"/>
          </a:lnRef>
          <a:fillRef idx="0">
            <a:schemeClr val="accent1"/>
          </a:fillRef>
          <a:effectRef idx="0">
            <a:schemeClr val="accent1"/>
          </a:effectRef>
          <a:fontRef idx="minor"/>
        </p:style>
      </p:sp>
      <p:sp>
        <p:nvSpPr>
          <p:cNvPr id="39" name="Line 4"/>
          <p:cNvSpPr/>
          <p:nvPr/>
        </p:nvSpPr>
        <p:spPr>
          <a:xfrm>
            <a:off x="827280" y="843526"/>
            <a:ext cx="16560" cy="2663086"/>
          </a:xfrm>
          <a:prstGeom prst="line">
            <a:avLst/>
          </a:prstGeom>
          <a:ln w="15840">
            <a:solidFill>
              <a:srgbClr val="00563F"/>
            </a:solidFill>
            <a:round/>
          </a:ln>
        </p:spPr>
        <p:style>
          <a:lnRef idx="1">
            <a:schemeClr val="accent1"/>
          </a:lnRef>
          <a:fillRef idx="0">
            <a:schemeClr val="accent1"/>
          </a:fillRef>
          <a:effectRef idx="0">
            <a:schemeClr val="accent1"/>
          </a:effectRef>
          <a:fontRef idx="minor"/>
        </p:style>
      </p:sp>
      <p:sp>
        <p:nvSpPr>
          <p:cNvPr id="40" name="CustomShape 5"/>
          <p:cNvSpPr/>
          <p:nvPr/>
        </p:nvSpPr>
        <p:spPr>
          <a:xfrm>
            <a:off x="827640" y="1347526"/>
            <a:ext cx="1295640" cy="575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prstClr val="white"/>
                </a:solidFill>
                <a:effectLst/>
                <a:uLnTx/>
                <a:uFill>
                  <a:solidFill>
                    <a:srgbClr val="FFFFFF"/>
                  </a:solidFill>
                </a:uFill>
                <a:latin typeface="Arial"/>
                <a:ea typeface="DejaVu Sans"/>
              </a:rPr>
              <a:t>Interdit d’exploiter</a:t>
            </a:r>
            <a:endParaRPr kumimoji="0" lang="fr-FR" sz="1800" b="0" i="0" u="none" strike="noStrike" kern="1200" cap="none" spc="-1" normalizeH="0" baseline="0" noProof="0" dirty="0">
              <a:ln>
                <a:noFill/>
              </a:ln>
              <a:solidFill>
                <a:prstClr val="white"/>
              </a:solidFill>
              <a:effectLst/>
              <a:uLnTx/>
              <a:uFill>
                <a:solidFill>
                  <a:srgbClr val="FFFFFF"/>
                </a:solidFill>
              </a:uFill>
              <a:latin typeface="Arial"/>
            </a:endParaRPr>
          </a:p>
        </p:txBody>
      </p:sp>
      <p:sp>
        <p:nvSpPr>
          <p:cNvPr id="41" name="CustomShape 6"/>
          <p:cNvSpPr/>
          <p:nvPr/>
        </p:nvSpPr>
        <p:spPr>
          <a:xfrm>
            <a:off x="827640" y="555526"/>
            <a:ext cx="360" cy="57564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42" name="CustomShape 7"/>
          <p:cNvSpPr/>
          <p:nvPr/>
        </p:nvSpPr>
        <p:spPr>
          <a:xfrm>
            <a:off x="2139840" y="915636"/>
            <a:ext cx="2771640" cy="109069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Suivant nature des constats                       Requalification selon CTP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	VI satisfaisante</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	PI approuvé</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43" name="Line 8"/>
          <p:cNvSpPr/>
          <p:nvPr/>
        </p:nvSpPr>
        <p:spPr>
          <a:xfrm>
            <a:off x="827280" y="2067526"/>
            <a:ext cx="5832720" cy="360"/>
          </a:xfrm>
          <a:prstGeom prst="line">
            <a:avLst/>
          </a:prstGeom>
          <a:ln w="25560">
            <a:solidFill>
              <a:srgbClr val="00563F"/>
            </a:solidFill>
            <a:round/>
          </a:ln>
        </p:spPr>
        <p:style>
          <a:lnRef idx="1">
            <a:schemeClr val="accent1"/>
          </a:lnRef>
          <a:fillRef idx="0">
            <a:schemeClr val="accent1"/>
          </a:fillRef>
          <a:effectRef idx="0">
            <a:schemeClr val="accent1"/>
          </a:effectRef>
          <a:fontRef idx="minor"/>
        </p:style>
      </p:sp>
      <p:sp>
        <p:nvSpPr>
          <p:cNvPr id="44" name="Line 9"/>
          <p:cNvSpPr/>
          <p:nvPr/>
        </p:nvSpPr>
        <p:spPr>
          <a:xfrm>
            <a:off x="2123640" y="1779526"/>
            <a:ext cx="360" cy="576000"/>
          </a:xfrm>
          <a:prstGeom prst="line">
            <a:avLst/>
          </a:prstGeom>
          <a:ln w="15840">
            <a:solidFill>
              <a:srgbClr val="00563F"/>
            </a:solidFill>
            <a:round/>
          </a:ln>
        </p:spPr>
        <p:style>
          <a:lnRef idx="1">
            <a:schemeClr val="accent1"/>
          </a:lnRef>
          <a:fillRef idx="0">
            <a:schemeClr val="accent1"/>
          </a:fillRef>
          <a:effectRef idx="0">
            <a:schemeClr val="accent1"/>
          </a:effectRef>
          <a:fontRef idx="minor"/>
        </p:style>
      </p:sp>
      <p:sp>
        <p:nvSpPr>
          <p:cNvPr id="45" name="CustomShape 10"/>
          <p:cNvSpPr/>
          <p:nvPr/>
        </p:nvSpPr>
        <p:spPr>
          <a:xfrm>
            <a:off x="2123640" y="1491526"/>
            <a:ext cx="360" cy="57564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46" name="CustomShape 11"/>
          <p:cNvSpPr/>
          <p:nvPr/>
        </p:nvSpPr>
        <p:spPr>
          <a:xfrm>
            <a:off x="2139840" y="2499742"/>
            <a:ext cx="3583800" cy="730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Requalification selon AM 20/11/2017</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	visite interne</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	épreuve</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47" name="Line 12"/>
          <p:cNvSpPr/>
          <p:nvPr/>
        </p:nvSpPr>
        <p:spPr>
          <a:xfrm>
            <a:off x="1547640" y="3230310"/>
            <a:ext cx="5112360" cy="360"/>
          </a:xfrm>
          <a:prstGeom prst="line">
            <a:avLst/>
          </a:prstGeom>
          <a:ln w="25560">
            <a:solidFill>
              <a:srgbClr val="00563F"/>
            </a:solidFill>
            <a:round/>
          </a:ln>
        </p:spPr>
        <p:style>
          <a:lnRef idx="1">
            <a:schemeClr val="accent1"/>
          </a:lnRef>
          <a:fillRef idx="0">
            <a:schemeClr val="accent1"/>
          </a:fillRef>
          <a:effectRef idx="0">
            <a:schemeClr val="accent1"/>
          </a:effectRef>
          <a:fontRef idx="minor"/>
        </p:style>
      </p:sp>
      <p:sp>
        <p:nvSpPr>
          <p:cNvPr id="48" name="Line 13"/>
          <p:cNvSpPr/>
          <p:nvPr/>
        </p:nvSpPr>
        <p:spPr>
          <a:xfrm>
            <a:off x="2123640" y="2942310"/>
            <a:ext cx="360" cy="576360"/>
          </a:xfrm>
          <a:prstGeom prst="line">
            <a:avLst/>
          </a:prstGeom>
          <a:ln w="15840">
            <a:solidFill>
              <a:srgbClr val="00563F"/>
            </a:solidFill>
            <a:round/>
          </a:ln>
        </p:spPr>
        <p:style>
          <a:lnRef idx="1">
            <a:schemeClr val="accent1"/>
          </a:lnRef>
          <a:fillRef idx="0">
            <a:schemeClr val="accent1"/>
          </a:fillRef>
          <a:effectRef idx="0">
            <a:schemeClr val="accent1"/>
          </a:effectRef>
          <a:fontRef idx="minor"/>
        </p:style>
      </p:sp>
      <p:sp>
        <p:nvSpPr>
          <p:cNvPr id="50" name="CustomShape 15"/>
          <p:cNvSpPr/>
          <p:nvPr/>
        </p:nvSpPr>
        <p:spPr>
          <a:xfrm>
            <a:off x="3652200" y="3940092"/>
            <a:ext cx="2771640" cy="730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Requalification selon CTP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	VI satisfaisante</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ea typeface="DejaVu Sans"/>
              </a:rPr>
              <a:t>	PI approuvé</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51" name="Line 16"/>
          <p:cNvSpPr/>
          <p:nvPr/>
        </p:nvSpPr>
        <p:spPr>
          <a:xfrm>
            <a:off x="3651840" y="4732092"/>
            <a:ext cx="3080160" cy="360"/>
          </a:xfrm>
          <a:prstGeom prst="line">
            <a:avLst/>
          </a:prstGeom>
          <a:ln w="25560">
            <a:solidFill>
              <a:srgbClr val="00563F"/>
            </a:solidFill>
            <a:round/>
          </a:ln>
        </p:spPr>
        <p:style>
          <a:lnRef idx="1">
            <a:schemeClr val="accent1"/>
          </a:lnRef>
          <a:fillRef idx="0">
            <a:schemeClr val="accent1"/>
          </a:fillRef>
          <a:effectRef idx="0">
            <a:schemeClr val="accent1"/>
          </a:effectRef>
          <a:fontRef idx="minor"/>
        </p:style>
      </p:sp>
      <p:sp>
        <p:nvSpPr>
          <p:cNvPr id="52" name="Line 17"/>
          <p:cNvSpPr/>
          <p:nvPr/>
        </p:nvSpPr>
        <p:spPr>
          <a:xfrm>
            <a:off x="3636360" y="4372014"/>
            <a:ext cx="360" cy="576000"/>
          </a:xfrm>
          <a:prstGeom prst="line">
            <a:avLst/>
          </a:prstGeom>
          <a:ln w="15840">
            <a:solidFill>
              <a:srgbClr val="00563F"/>
            </a:solidFill>
            <a:round/>
          </a:ln>
        </p:spPr>
        <p:style>
          <a:lnRef idx="1">
            <a:schemeClr val="accent1"/>
          </a:lnRef>
          <a:fillRef idx="0">
            <a:schemeClr val="accent1"/>
          </a:fillRef>
          <a:effectRef idx="0">
            <a:schemeClr val="accent1"/>
          </a:effectRef>
          <a:fontRef idx="minor"/>
        </p:style>
      </p:sp>
      <p:sp>
        <p:nvSpPr>
          <p:cNvPr id="53" name="CustomShape 18"/>
          <p:cNvSpPr/>
          <p:nvPr/>
        </p:nvSpPr>
        <p:spPr>
          <a:xfrm>
            <a:off x="3636000" y="4156092"/>
            <a:ext cx="360" cy="57564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54" name="CustomShape 19"/>
          <p:cNvSpPr/>
          <p:nvPr/>
        </p:nvSpPr>
        <p:spPr>
          <a:xfrm>
            <a:off x="5976720" y="1822366"/>
            <a:ext cx="2771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Suivi en Service CTP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55" name="CustomShape 20"/>
          <p:cNvSpPr/>
          <p:nvPr/>
        </p:nvSpPr>
        <p:spPr>
          <a:xfrm>
            <a:off x="6048720" y="4486572"/>
            <a:ext cx="2771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Suivi en Service CTP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56" name="CustomShape 21"/>
          <p:cNvSpPr/>
          <p:nvPr/>
        </p:nvSpPr>
        <p:spPr>
          <a:xfrm>
            <a:off x="6083820" y="2929254"/>
            <a:ext cx="3059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Suivi en Service AM 20/11/2017</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cxnSp>
        <p:nvCxnSpPr>
          <p:cNvPr id="59" name="Connecteur droit 58"/>
          <p:cNvCxnSpPr/>
          <p:nvPr/>
        </p:nvCxnSpPr>
        <p:spPr>
          <a:xfrm>
            <a:off x="2123008" y="3651870"/>
            <a:ext cx="676963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0" name="CustomShape 5"/>
          <p:cNvSpPr/>
          <p:nvPr/>
        </p:nvSpPr>
        <p:spPr>
          <a:xfrm>
            <a:off x="827368" y="2510902"/>
            <a:ext cx="1295640" cy="575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prstClr val="white"/>
                </a:solidFill>
                <a:effectLst/>
                <a:uLnTx/>
                <a:uFill>
                  <a:solidFill>
                    <a:srgbClr val="FFFFFF"/>
                  </a:solidFill>
                </a:uFill>
                <a:latin typeface="Arial"/>
                <a:ea typeface="DejaVu Sans"/>
              </a:rPr>
              <a:t>Interdit d’exploiter</a:t>
            </a:r>
            <a:endParaRPr kumimoji="0" lang="fr-FR" sz="1800" b="0" i="0" u="none" strike="noStrike" kern="1200" cap="none" spc="-1" normalizeH="0" baseline="0" noProof="0" dirty="0">
              <a:ln>
                <a:noFill/>
              </a:ln>
              <a:solidFill>
                <a:prstClr val="white"/>
              </a:solidFill>
              <a:effectLst/>
              <a:uLnTx/>
              <a:uFill>
                <a:solidFill>
                  <a:srgbClr val="FFFFFF"/>
                </a:solidFill>
              </a:uFill>
              <a:latin typeface="Arial"/>
            </a:endParaRPr>
          </a:p>
        </p:txBody>
      </p:sp>
      <p:sp>
        <p:nvSpPr>
          <p:cNvPr id="61" name="CustomShape 10"/>
          <p:cNvSpPr/>
          <p:nvPr/>
        </p:nvSpPr>
        <p:spPr>
          <a:xfrm>
            <a:off x="2123368" y="2654902"/>
            <a:ext cx="360" cy="57564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62" name="TextShape 6"/>
          <p:cNvSpPr txBox="1"/>
          <p:nvPr/>
        </p:nvSpPr>
        <p:spPr>
          <a:xfrm>
            <a:off x="-540568" y="5144111"/>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Bureau de la Sécurité des </a:t>
            </a:r>
            <a:r>
              <a:rPr kumimoji="0" lang="fr-FR" sz="800" b="1" i="0" u="none" strike="noStrike" kern="1200" cap="all" spc="-1" normalizeH="0" baseline="0" noProof="0" dirty="0">
                <a:ln>
                  <a:noFill/>
                </a:ln>
                <a:solidFill>
                  <a:srgbClr val="000000"/>
                </a:solidFill>
                <a:effectLst/>
                <a:uLnTx/>
                <a:uFillTx/>
                <a:latin typeface="Marianne"/>
              </a:rPr>
              <a:t>é</a:t>
            </a:r>
            <a:r>
              <a:rPr kumimoji="0" lang="fr-FR" sz="800" b="1" i="0" u="none" strike="noStrike" kern="1200" cap="none" spc="-1" normalizeH="0" baseline="0" noProof="0" dirty="0">
                <a:ln>
                  <a:noFill/>
                </a:ln>
                <a:solidFill>
                  <a:srgbClr val="000000"/>
                </a:solidFill>
                <a:effectLst/>
                <a:uLnTx/>
                <a:uFillTx/>
                <a:latin typeface="Marianne"/>
              </a:rPr>
              <a:t>quipements à Risques et des Réseaux</a:t>
            </a:r>
            <a:endParaRPr kumimoji="0" lang="fr-FR" sz="800" b="0" i="0" u="none" strike="noStrike" kern="1200" cap="none" spc="-1" normalizeH="0" baseline="0" noProof="0" dirty="0">
              <a:ln>
                <a:noFill/>
              </a:ln>
              <a:solidFill>
                <a:prstClr val="black"/>
              </a:solidFill>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2" name="Rectangle 1"/>
          <p:cNvSpPr/>
          <p:nvPr/>
        </p:nvSpPr>
        <p:spPr>
          <a:xfrm>
            <a:off x="1690960" y="2111571"/>
            <a:ext cx="8640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ou</a:t>
            </a:r>
          </a:p>
        </p:txBody>
      </p:sp>
    </p:spTree>
    <p:extLst>
      <p:ext uri="{BB962C8B-B14F-4D97-AF65-F5344CB8AC3E}">
        <p14:creationId xmlns:p14="http://schemas.microsoft.com/office/powerpoint/2010/main" val="38797129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8"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Horizontal)">
                                      <p:cBhvr>
                                        <p:cTn id="21" dur="500"/>
                                        <p:tgtEl>
                                          <p:spTgt spid="42"/>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arn(in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par>
                                <p:cTn id="32" presetID="22" presetClass="entr" presetSubtype="8"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left)">
                                      <p:cBhvr>
                                        <p:cTn id="51" dur="500"/>
                                        <p:tgtEl>
                                          <p:spTgt spid="5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par>
                                <p:cTn id="64" presetID="22" presetClass="entr" presetSubtype="8"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par>
                                <p:cTn id="67" presetID="22" presetClass="entr" presetSubtype="8"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2" grpId="0"/>
      <p:bldP spid="46" grpId="0"/>
      <p:bldP spid="50" grpId="0"/>
      <p:bldP spid="54" grpId="0"/>
      <p:bldP spid="55" grpId="0"/>
      <p:bldP spid="56" grpId="0"/>
      <p:bldP spid="60" grpId="0" animBg="1"/>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83508" y="1093846"/>
            <a:ext cx="7641998" cy="3602660"/>
          </a:xfrm>
        </p:spPr>
        <p:txBody>
          <a:bodyPr>
            <a:normAutofit/>
          </a:bodyPr>
          <a:lstStyle/>
          <a:p>
            <a:pPr marL="0" indent="0">
              <a:buClr>
                <a:schemeClr val="accent1">
                  <a:lumMod val="75000"/>
                </a:schemeClr>
              </a:buClr>
              <a:buNone/>
            </a:pPr>
            <a:r>
              <a:rPr lang="fr-FR" sz="2100" b="1" dirty="0">
                <a:solidFill>
                  <a:schemeClr val="tx1"/>
                </a:solidFill>
              </a:rPr>
              <a:t>Déroulement de l’approbation - Guide AQUAP 2020-01</a:t>
            </a:r>
          </a:p>
          <a:p>
            <a:pPr marL="385763" indent="-385763">
              <a:spcBef>
                <a:spcPts val="0"/>
              </a:spcBef>
              <a:buClr>
                <a:schemeClr val="accent1">
                  <a:lumMod val="75000"/>
                </a:schemeClr>
              </a:buClr>
              <a:buNone/>
            </a:pPr>
            <a:r>
              <a:rPr lang="fr-FR" sz="2100" b="1" dirty="0">
                <a:solidFill>
                  <a:schemeClr val="tx1"/>
                </a:solidFill>
              </a:rPr>
              <a:t>1) Analyse du Dossier de demande d’approbation :</a:t>
            </a:r>
          </a:p>
          <a:p>
            <a:pPr marL="606029">
              <a:spcBef>
                <a:spcPts val="0"/>
              </a:spcBef>
              <a:buClr>
                <a:schemeClr val="accent1">
                  <a:lumMod val="75000"/>
                </a:schemeClr>
              </a:buClr>
            </a:pPr>
            <a:r>
              <a:rPr lang="fr-FR" sz="1500" b="1" dirty="0">
                <a:solidFill>
                  <a:schemeClr val="tx1"/>
                </a:solidFill>
              </a:rPr>
              <a:t>Recevabilité de la demande :</a:t>
            </a:r>
          </a:p>
          <a:p>
            <a:pPr lvl="2">
              <a:spcBef>
                <a:spcPts val="0"/>
              </a:spcBef>
              <a:buClr>
                <a:schemeClr val="accent1">
                  <a:lumMod val="75000"/>
                </a:schemeClr>
              </a:buClr>
            </a:pPr>
            <a:r>
              <a:rPr lang="fr-FR" sz="1350" b="1" dirty="0">
                <a:solidFill>
                  <a:schemeClr val="tx1"/>
                </a:solidFill>
              </a:rPr>
              <a:t>Unicité de la demande</a:t>
            </a:r>
          </a:p>
          <a:p>
            <a:pPr lvl="2">
              <a:spcBef>
                <a:spcPts val="0"/>
              </a:spcBef>
              <a:buClr>
                <a:schemeClr val="accent1">
                  <a:lumMod val="75000"/>
                </a:schemeClr>
              </a:buClr>
            </a:pPr>
            <a:r>
              <a:rPr lang="fr-FR" sz="1350" b="1" dirty="0">
                <a:solidFill>
                  <a:schemeClr val="tx1"/>
                </a:solidFill>
              </a:rPr>
              <a:t>Référence du CTP</a:t>
            </a:r>
          </a:p>
          <a:p>
            <a:pPr lvl="2">
              <a:spcBef>
                <a:spcPts val="0"/>
              </a:spcBef>
              <a:buClr>
                <a:schemeClr val="accent1">
                  <a:lumMod val="75000"/>
                </a:schemeClr>
              </a:buClr>
            </a:pPr>
            <a:r>
              <a:rPr lang="fr-FR" sz="1350" b="1" dirty="0">
                <a:solidFill>
                  <a:schemeClr val="tx1"/>
                </a:solidFill>
              </a:rPr>
              <a:t>Engagement à fournir la documentation</a:t>
            </a:r>
          </a:p>
          <a:p>
            <a:pPr lvl="2">
              <a:spcBef>
                <a:spcPts val="0"/>
              </a:spcBef>
              <a:buClr>
                <a:schemeClr val="accent1">
                  <a:lumMod val="75000"/>
                </a:schemeClr>
              </a:buClr>
            </a:pPr>
            <a:r>
              <a:rPr lang="fr-FR" sz="1350" b="1" dirty="0">
                <a:solidFill>
                  <a:schemeClr val="tx1"/>
                </a:solidFill>
              </a:rPr>
              <a:t>Engagement à l’accès aux équipements</a:t>
            </a:r>
          </a:p>
          <a:p>
            <a:pPr lvl="2">
              <a:spcBef>
                <a:spcPts val="0"/>
              </a:spcBef>
              <a:buClr>
                <a:schemeClr val="accent1">
                  <a:lumMod val="75000"/>
                </a:schemeClr>
              </a:buClr>
            </a:pPr>
            <a:r>
              <a:rPr lang="fr-FR" sz="1350" b="1" dirty="0">
                <a:solidFill>
                  <a:schemeClr val="tx1"/>
                </a:solidFill>
              </a:rPr>
              <a:t>(le cas échéant) copie de l’approbation antérieure</a:t>
            </a:r>
          </a:p>
          <a:p>
            <a:pPr>
              <a:spcBef>
                <a:spcPts val="0"/>
              </a:spcBef>
              <a:buClr>
                <a:schemeClr val="accent1">
                  <a:lumMod val="75000"/>
                </a:schemeClr>
              </a:buClr>
            </a:pPr>
            <a:endParaRPr lang="fr-FR" sz="1500" b="1" dirty="0">
              <a:solidFill>
                <a:schemeClr val="tx1"/>
              </a:solidFill>
            </a:endParaRPr>
          </a:p>
          <a:p>
            <a:pPr marL="606029">
              <a:spcBef>
                <a:spcPts val="0"/>
              </a:spcBef>
              <a:buClr>
                <a:schemeClr val="accent1">
                  <a:lumMod val="75000"/>
                </a:schemeClr>
              </a:buClr>
            </a:pPr>
            <a:r>
              <a:rPr lang="fr-FR" sz="1500" b="1" dirty="0">
                <a:solidFill>
                  <a:schemeClr val="tx1"/>
                </a:solidFill>
              </a:rPr>
              <a:t>Description des équipements :</a:t>
            </a:r>
          </a:p>
          <a:p>
            <a:pPr lvl="2">
              <a:spcBef>
                <a:spcPts val="0"/>
              </a:spcBef>
              <a:buClr>
                <a:schemeClr val="accent1">
                  <a:lumMod val="75000"/>
                </a:schemeClr>
              </a:buClr>
            </a:pPr>
            <a:r>
              <a:rPr lang="fr-FR" sz="1350" b="1" dirty="0">
                <a:solidFill>
                  <a:schemeClr val="tx1"/>
                </a:solidFill>
              </a:rPr>
              <a:t>Liste des équipements concernés</a:t>
            </a:r>
          </a:p>
          <a:p>
            <a:pPr lvl="2">
              <a:spcBef>
                <a:spcPts val="0"/>
              </a:spcBef>
              <a:buClr>
                <a:schemeClr val="accent1">
                  <a:lumMod val="75000"/>
                </a:schemeClr>
              </a:buClr>
            </a:pPr>
            <a:r>
              <a:rPr lang="fr-FR" sz="1350" b="1" dirty="0">
                <a:solidFill>
                  <a:schemeClr val="tx1"/>
                </a:solidFill>
              </a:rPr>
              <a:t>Dossier(s) d’exploitation </a:t>
            </a:r>
            <a:r>
              <a:rPr lang="fr-FR" sz="1350" b="1" dirty="0">
                <a:solidFill>
                  <a:srgbClr val="0070C0"/>
                </a:solidFill>
              </a:rPr>
              <a:t>(mis à disposition)</a:t>
            </a:r>
          </a:p>
          <a:p>
            <a:pPr lvl="2">
              <a:spcBef>
                <a:spcPts val="0"/>
              </a:spcBef>
              <a:buClr>
                <a:schemeClr val="accent1">
                  <a:lumMod val="75000"/>
                </a:schemeClr>
              </a:buClr>
            </a:pPr>
            <a:r>
              <a:rPr lang="fr-FR" sz="1350" b="1" dirty="0">
                <a:solidFill>
                  <a:schemeClr val="tx1"/>
                </a:solidFill>
              </a:rPr>
              <a:t>Conditions d’utilisation</a:t>
            </a:r>
          </a:p>
          <a:p>
            <a:pPr lvl="2">
              <a:spcBef>
                <a:spcPts val="0"/>
              </a:spcBef>
              <a:buClr>
                <a:schemeClr val="accent1">
                  <a:lumMod val="75000"/>
                </a:schemeClr>
              </a:buClr>
            </a:pPr>
            <a:r>
              <a:rPr lang="fr-FR" sz="1350" b="1" dirty="0">
                <a:solidFill>
                  <a:schemeClr val="tx1"/>
                </a:solidFill>
              </a:rPr>
              <a:t>Plan d’inspection </a:t>
            </a:r>
          </a:p>
          <a:p>
            <a:pPr>
              <a:buClr>
                <a:schemeClr val="accent1">
                  <a:lumMod val="75000"/>
                </a:schemeClr>
              </a:buClr>
              <a:buFontTx/>
              <a:buChar char="-"/>
            </a:pPr>
            <a:endParaRPr lang="fr-FR" sz="1800" b="1" dirty="0">
              <a:solidFill>
                <a:srgbClr val="C00000"/>
              </a:solidFill>
            </a:endParaRPr>
          </a:p>
        </p:txBody>
      </p:sp>
    </p:spTree>
    <p:extLst>
      <p:ext uri="{BB962C8B-B14F-4D97-AF65-F5344CB8AC3E}">
        <p14:creationId xmlns:p14="http://schemas.microsoft.com/office/powerpoint/2010/main" val="22652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442" y="820511"/>
            <a:ext cx="7908940" cy="4098785"/>
          </a:xfrm>
        </p:spPr>
        <p:txBody>
          <a:bodyPr>
            <a:normAutofit/>
          </a:bodyPr>
          <a:lstStyle/>
          <a:p>
            <a:pPr marL="0" indent="0">
              <a:buClr>
                <a:schemeClr val="accent1">
                  <a:lumMod val="75000"/>
                </a:schemeClr>
              </a:buClr>
              <a:buNone/>
            </a:pPr>
            <a:r>
              <a:rPr lang="fr-FR" sz="2100" b="1" dirty="0">
                <a:solidFill>
                  <a:schemeClr val="tx1"/>
                </a:solidFill>
              </a:rPr>
              <a:t>Déroulement de l’approbation - </a:t>
            </a:r>
            <a:r>
              <a:rPr lang="fr-FR" sz="1800" b="1" dirty="0">
                <a:solidFill>
                  <a:schemeClr val="tx1"/>
                </a:solidFill>
              </a:rPr>
              <a:t>Guide AQUAP 2020-01 et GGPI §VI</a:t>
            </a:r>
          </a:p>
          <a:p>
            <a:pPr marL="385763" indent="-385763">
              <a:buClr>
                <a:schemeClr val="accent1">
                  <a:lumMod val="75000"/>
                </a:schemeClr>
              </a:buClr>
              <a:buNone/>
            </a:pPr>
            <a:r>
              <a:rPr lang="fr-FR" sz="2100" b="1" dirty="0">
                <a:solidFill>
                  <a:schemeClr val="tx1"/>
                </a:solidFill>
              </a:rPr>
              <a:t>2) Approbation du plan d’inspection :</a:t>
            </a:r>
          </a:p>
          <a:p>
            <a:pPr marL="0" indent="0">
              <a:spcBef>
                <a:spcPts val="0"/>
              </a:spcBef>
              <a:buClr>
                <a:schemeClr val="accent1">
                  <a:lumMod val="75000"/>
                </a:schemeClr>
              </a:buClr>
            </a:pPr>
            <a:r>
              <a:rPr lang="fr-FR" sz="1500" b="1" dirty="0">
                <a:solidFill>
                  <a:schemeClr val="tx1"/>
                </a:solidFill>
              </a:rPr>
              <a:t> Vérification que l’élaboration du plan d’inspection a été réalisée par une </a:t>
            </a:r>
            <a:r>
              <a:rPr lang="fr-FR" b="1" dirty="0">
                <a:solidFill>
                  <a:schemeClr val="tx1"/>
                </a:solidFill>
              </a:rPr>
              <a:t>personne habilitée</a:t>
            </a:r>
          </a:p>
          <a:p>
            <a:pPr lvl="2">
              <a:spcBef>
                <a:spcPts val="0"/>
              </a:spcBef>
              <a:buClr>
                <a:schemeClr val="accent1">
                  <a:lumMod val="75000"/>
                </a:schemeClr>
              </a:buClr>
            </a:pPr>
            <a:endParaRPr lang="fr-FR" b="1" dirty="0">
              <a:solidFill>
                <a:schemeClr val="tx1"/>
              </a:solidFill>
            </a:endParaRPr>
          </a:p>
          <a:p>
            <a:pPr marL="0" indent="0">
              <a:spcBef>
                <a:spcPts val="0"/>
              </a:spcBef>
              <a:buClr>
                <a:schemeClr val="accent1">
                  <a:lumMod val="75000"/>
                </a:schemeClr>
              </a:buClr>
            </a:pPr>
            <a:r>
              <a:rPr lang="fr-FR" sz="1500" b="1" dirty="0">
                <a:solidFill>
                  <a:schemeClr val="tx1"/>
                </a:solidFill>
              </a:rPr>
              <a:t> Vérification de l’organisation mise en place pour le suivi et la mise en œuvre du plan d’inspection :</a:t>
            </a:r>
          </a:p>
          <a:p>
            <a:pPr lvl="2">
              <a:spcBef>
                <a:spcPts val="0"/>
              </a:spcBef>
              <a:buClr>
                <a:schemeClr val="accent1">
                  <a:lumMod val="75000"/>
                </a:schemeClr>
              </a:buClr>
            </a:pPr>
            <a:r>
              <a:rPr lang="fr-FR" sz="1350" b="1" dirty="0">
                <a:solidFill>
                  <a:schemeClr val="tx1"/>
                </a:solidFill>
              </a:rPr>
              <a:t>Personne compétente pour la mise en œuvre du plan d’inspection</a:t>
            </a:r>
          </a:p>
          <a:p>
            <a:pPr lvl="2">
              <a:spcBef>
                <a:spcPts val="0"/>
              </a:spcBef>
              <a:buClr>
                <a:schemeClr val="accent1">
                  <a:lumMod val="75000"/>
                </a:schemeClr>
              </a:buClr>
            </a:pPr>
            <a:r>
              <a:rPr lang="fr-FR" sz="1350" b="1" dirty="0">
                <a:solidFill>
                  <a:schemeClr val="tx1"/>
                </a:solidFill>
              </a:rPr>
              <a:t>Prise en compte des résultats des contrôles</a:t>
            </a:r>
          </a:p>
          <a:p>
            <a:pPr lvl="2">
              <a:spcBef>
                <a:spcPts val="0"/>
              </a:spcBef>
              <a:buClr>
                <a:schemeClr val="accent1">
                  <a:lumMod val="75000"/>
                </a:schemeClr>
              </a:buClr>
            </a:pPr>
            <a:r>
              <a:rPr lang="fr-FR" sz="1350" b="1" dirty="0">
                <a:solidFill>
                  <a:schemeClr val="tx1"/>
                </a:solidFill>
              </a:rPr>
              <a:t>Décision de maintien en service</a:t>
            </a:r>
          </a:p>
          <a:p>
            <a:pPr marL="0" indent="0">
              <a:buClr>
                <a:schemeClr val="accent1">
                  <a:lumMod val="75000"/>
                </a:schemeClr>
              </a:buClr>
            </a:pPr>
            <a:r>
              <a:rPr lang="fr-FR" sz="1500" b="1" dirty="0">
                <a:solidFill>
                  <a:schemeClr val="tx1"/>
                </a:solidFill>
              </a:rPr>
              <a:t> Analyse du plan d’inspection :</a:t>
            </a:r>
          </a:p>
          <a:p>
            <a:pPr marL="875110" lvl="1" indent="-201216">
              <a:spcBef>
                <a:spcPts val="0"/>
              </a:spcBef>
              <a:buClr>
                <a:schemeClr val="accent1">
                  <a:lumMod val="75000"/>
                </a:schemeClr>
              </a:buClr>
            </a:pPr>
            <a:r>
              <a:rPr lang="fr-FR" sz="1350" b="1" dirty="0">
                <a:solidFill>
                  <a:schemeClr val="tx1"/>
                </a:solidFill>
              </a:rPr>
              <a:t>Acceptabilité du plan d’inspection vis-à-vis du CTP</a:t>
            </a:r>
          </a:p>
          <a:p>
            <a:pPr marL="875110" lvl="1" indent="-201216">
              <a:spcBef>
                <a:spcPts val="0"/>
              </a:spcBef>
              <a:buClr>
                <a:schemeClr val="accent1">
                  <a:lumMod val="75000"/>
                </a:schemeClr>
              </a:buClr>
            </a:pPr>
            <a:r>
              <a:rPr lang="fr-FR" sz="1350" b="1" dirty="0">
                <a:solidFill>
                  <a:schemeClr val="tx1"/>
                </a:solidFill>
              </a:rPr>
              <a:t>Vérification de la conformité de la structure du plan d’inspection</a:t>
            </a:r>
          </a:p>
          <a:p>
            <a:pPr marL="875110" lvl="1" indent="-201216">
              <a:spcBef>
                <a:spcPts val="0"/>
              </a:spcBef>
              <a:buClr>
                <a:schemeClr val="accent1">
                  <a:lumMod val="75000"/>
                </a:schemeClr>
              </a:buClr>
            </a:pPr>
            <a:r>
              <a:rPr lang="fr-FR" sz="1350" b="1" dirty="0">
                <a:solidFill>
                  <a:schemeClr val="tx1"/>
                </a:solidFill>
              </a:rPr>
              <a:t>Vérification du traitement pour les modes de dégradations supplémentaires et COCL (s’il y a lieu)</a:t>
            </a:r>
          </a:p>
          <a:p>
            <a:pPr>
              <a:buClr>
                <a:schemeClr val="accent1">
                  <a:lumMod val="75000"/>
                </a:schemeClr>
              </a:buClr>
              <a:buFontTx/>
              <a:buChar char="-"/>
            </a:pPr>
            <a:endParaRPr lang="fr-FR" sz="1800" b="1" dirty="0">
              <a:solidFill>
                <a:srgbClr val="C00000"/>
              </a:solidFill>
            </a:endParaRPr>
          </a:p>
        </p:txBody>
      </p:sp>
      <p:sp>
        <p:nvSpPr>
          <p:cNvPr id="4" name="Titre 1"/>
          <p:cNvSpPr>
            <a:spLocks noGrp="1"/>
          </p:cNvSpPr>
          <p:nvPr>
            <p:ph type="title"/>
          </p:nvPr>
        </p:nvSpPr>
        <p:spPr>
          <a:xfrm>
            <a:off x="729503" y="132650"/>
            <a:ext cx="5848382" cy="707231"/>
          </a:xfrm>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296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5804" y="1097204"/>
            <a:ext cx="7908940" cy="3810185"/>
          </a:xfrm>
        </p:spPr>
        <p:txBody>
          <a:bodyPr>
            <a:normAutofit/>
          </a:bodyPr>
          <a:lstStyle/>
          <a:p>
            <a:pPr marL="0" indent="0">
              <a:buClr>
                <a:schemeClr val="accent1">
                  <a:lumMod val="75000"/>
                </a:schemeClr>
              </a:buClr>
              <a:buNone/>
            </a:pPr>
            <a:r>
              <a:rPr lang="fr-FR" sz="2100" b="1" dirty="0">
                <a:solidFill>
                  <a:schemeClr val="tx1"/>
                </a:solidFill>
              </a:rPr>
              <a:t>Déroulement de l’approbation - </a:t>
            </a:r>
            <a:r>
              <a:rPr lang="fr-FR" sz="1800" b="1" dirty="0">
                <a:solidFill>
                  <a:schemeClr val="tx1"/>
                </a:solidFill>
              </a:rPr>
              <a:t>Guide AQUAP 2019-04 et GGPI §VI</a:t>
            </a:r>
          </a:p>
          <a:p>
            <a:pPr marL="0" indent="0">
              <a:buClr>
                <a:schemeClr val="accent1">
                  <a:lumMod val="75000"/>
                </a:schemeClr>
              </a:buClr>
              <a:buNone/>
            </a:pPr>
            <a:r>
              <a:rPr lang="fr-FR" sz="2100" b="1" dirty="0">
                <a:solidFill>
                  <a:schemeClr val="tx1"/>
                </a:solidFill>
              </a:rPr>
              <a:t>3)Vérification sur site :</a:t>
            </a:r>
          </a:p>
          <a:p>
            <a:pPr lvl="2">
              <a:spcBef>
                <a:spcPts val="450"/>
              </a:spcBef>
              <a:buClr>
                <a:schemeClr val="accent1">
                  <a:lumMod val="75000"/>
                </a:schemeClr>
              </a:buClr>
            </a:pPr>
            <a:r>
              <a:rPr lang="fr-FR" sz="1500" b="1" dirty="0">
                <a:solidFill>
                  <a:schemeClr val="tx1"/>
                </a:solidFill>
              </a:rPr>
              <a:t>Conformité des marquages réglementaires,</a:t>
            </a:r>
          </a:p>
          <a:p>
            <a:pPr lvl="2">
              <a:spcBef>
                <a:spcPts val="450"/>
              </a:spcBef>
              <a:buClr>
                <a:schemeClr val="accent1">
                  <a:lumMod val="75000"/>
                </a:schemeClr>
              </a:buClr>
            </a:pPr>
            <a:r>
              <a:rPr lang="fr-FR" sz="1500" b="1" dirty="0">
                <a:solidFill>
                  <a:schemeClr val="tx1"/>
                </a:solidFill>
              </a:rPr>
              <a:t>Respect des conditions d’installation, de mise en service, d’utilisation et de   maintenance figurant sur les équipements ou la notice d’instructions, ou des justificatifs en cas d’écart,</a:t>
            </a:r>
          </a:p>
          <a:p>
            <a:pPr lvl="2">
              <a:spcBef>
                <a:spcPts val="450"/>
              </a:spcBef>
              <a:buClr>
                <a:schemeClr val="accent1">
                  <a:lumMod val="75000"/>
                </a:schemeClr>
              </a:buClr>
            </a:pPr>
            <a:r>
              <a:rPr lang="fr-FR" sz="1500" b="1" dirty="0">
                <a:solidFill>
                  <a:schemeClr val="tx1"/>
                </a:solidFill>
              </a:rPr>
              <a:t>Etat général de l’équipement (en fonctionnement),</a:t>
            </a:r>
          </a:p>
          <a:p>
            <a:pPr lvl="2">
              <a:spcBef>
                <a:spcPts val="450"/>
              </a:spcBef>
              <a:buClr>
                <a:schemeClr val="accent1">
                  <a:lumMod val="75000"/>
                </a:schemeClr>
              </a:buClr>
            </a:pPr>
            <a:r>
              <a:rPr lang="fr-FR" sz="1500" b="1" dirty="0">
                <a:solidFill>
                  <a:schemeClr val="tx1"/>
                </a:solidFill>
              </a:rPr>
              <a:t>Présence et état général des accessoires sous pression, </a:t>
            </a:r>
          </a:p>
          <a:p>
            <a:pPr lvl="2">
              <a:spcBef>
                <a:spcPts val="450"/>
              </a:spcBef>
              <a:buClr>
                <a:schemeClr val="accent1">
                  <a:lumMod val="75000"/>
                </a:schemeClr>
              </a:buClr>
            </a:pPr>
            <a:r>
              <a:rPr lang="fr-FR" sz="1500" b="1" dirty="0">
                <a:solidFill>
                  <a:schemeClr val="tx1"/>
                </a:solidFill>
              </a:rPr>
              <a:t>Identification des accessoires de sécurité </a:t>
            </a:r>
          </a:p>
          <a:p>
            <a:pPr lvl="2">
              <a:spcBef>
                <a:spcPts val="450"/>
              </a:spcBef>
              <a:buClr>
                <a:schemeClr val="accent1">
                  <a:lumMod val="75000"/>
                </a:schemeClr>
              </a:buClr>
            </a:pPr>
            <a:r>
              <a:rPr lang="fr-FR" sz="1500" b="1" dirty="0">
                <a:solidFill>
                  <a:schemeClr val="tx1"/>
                </a:solidFill>
              </a:rPr>
              <a:t>Faisabilité des contrôles et des CND prévus dans le plan d’inspection</a:t>
            </a:r>
          </a:p>
          <a:p>
            <a:pPr lvl="2">
              <a:spcBef>
                <a:spcPts val="450"/>
              </a:spcBef>
              <a:buClr>
                <a:schemeClr val="accent1">
                  <a:lumMod val="75000"/>
                </a:schemeClr>
              </a:buClr>
            </a:pPr>
            <a:r>
              <a:rPr lang="fr-FR" sz="1500" b="1" dirty="0">
                <a:solidFill>
                  <a:schemeClr val="tx1"/>
                </a:solidFill>
              </a:rPr>
              <a:t>Conditions d’accessibilité pour effectuer les opérations d’entretien et de contrôle</a:t>
            </a:r>
            <a:r>
              <a:rPr lang="fr-FR" sz="1350" b="1" dirty="0">
                <a:solidFill>
                  <a:schemeClr val="tx1"/>
                </a:solidFill>
              </a:rPr>
              <a:t>.</a:t>
            </a:r>
          </a:p>
        </p:txBody>
      </p:sp>
      <p:sp>
        <p:nvSpPr>
          <p:cNvPr id="4" name="Titre 1"/>
          <p:cNvSpPr>
            <a:spLocks noGrp="1"/>
          </p:cNvSpPr>
          <p:nvPr>
            <p:ph type="title"/>
          </p:nvPr>
        </p:nvSpPr>
        <p:spPr>
          <a:xfrm>
            <a:off x="729503" y="132650"/>
            <a:ext cx="5848382" cy="707231"/>
          </a:xfrm>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88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442" y="1109111"/>
            <a:ext cx="7908940" cy="3810185"/>
          </a:xfrm>
        </p:spPr>
        <p:txBody>
          <a:bodyPr>
            <a:normAutofit/>
          </a:bodyPr>
          <a:lstStyle/>
          <a:p>
            <a:pPr marL="0" indent="0">
              <a:buClr>
                <a:schemeClr val="accent1">
                  <a:lumMod val="75000"/>
                </a:schemeClr>
              </a:buClr>
              <a:buNone/>
            </a:pPr>
            <a:r>
              <a:rPr lang="fr-FR" sz="2100" b="1" dirty="0">
                <a:solidFill>
                  <a:schemeClr val="tx1"/>
                </a:solidFill>
              </a:rPr>
              <a:t>Conclusion de l’approbation </a:t>
            </a:r>
            <a:r>
              <a:rPr lang="fr-FR" sz="2100" dirty="0">
                <a:solidFill>
                  <a:schemeClr val="tx1"/>
                </a:solidFill>
              </a:rPr>
              <a:t>(</a:t>
            </a:r>
            <a:r>
              <a:rPr lang="fr-FR" sz="1800" dirty="0">
                <a:solidFill>
                  <a:schemeClr val="tx1"/>
                </a:solidFill>
              </a:rPr>
              <a:t>Guide AQUAP 2020-01)</a:t>
            </a:r>
          </a:p>
          <a:p>
            <a:pPr marL="0" indent="0">
              <a:buClr>
                <a:schemeClr val="accent1">
                  <a:lumMod val="75000"/>
                </a:schemeClr>
              </a:buClr>
              <a:buNone/>
            </a:pPr>
            <a:r>
              <a:rPr lang="fr-FR" sz="1800" b="1" dirty="0">
                <a:solidFill>
                  <a:schemeClr val="tx1"/>
                </a:solidFill>
              </a:rPr>
              <a:t>Conclusion satisfaisante :</a:t>
            </a:r>
          </a:p>
          <a:p>
            <a:pPr marL="336947" indent="-336947">
              <a:buClr>
                <a:schemeClr val="accent1">
                  <a:lumMod val="75000"/>
                </a:schemeClr>
              </a:buClr>
              <a:buFont typeface="Wingdings" pitchFamily="2" charset="2"/>
              <a:buChar char="§"/>
            </a:pPr>
            <a:r>
              <a:rPr lang="fr-FR" sz="1500" b="1" dirty="0">
                <a:solidFill>
                  <a:schemeClr val="tx1"/>
                </a:solidFill>
              </a:rPr>
              <a:t>Document d’approbation émis par l’OH</a:t>
            </a:r>
          </a:p>
          <a:p>
            <a:pPr>
              <a:spcBef>
                <a:spcPts val="0"/>
              </a:spcBef>
              <a:buClr>
                <a:schemeClr val="accent1">
                  <a:lumMod val="75000"/>
                </a:schemeClr>
              </a:buClr>
              <a:buFont typeface="Wingdings" panose="05000000000000000000" pitchFamily="2" charset="2"/>
              <a:buChar char="§"/>
            </a:pPr>
            <a:r>
              <a:rPr lang="fr-FR" sz="1800" b="1" dirty="0">
                <a:solidFill>
                  <a:schemeClr val="tx1"/>
                </a:solidFill>
              </a:rPr>
              <a:t>	</a:t>
            </a:r>
            <a:r>
              <a:rPr lang="fr-FR" sz="1500" b="1" dirty="0">
                <a:solidFill>
                  <a:schemeClr val="tx1"/>
                </a:solidFill>
              </a:rPr>
              <a:t>Enregistrement dans le dossier d’exploitation</a:t>
            </a:r>
          </a:p>
          <a:p>
            <a:pPr marL="0" indent="0">
              <a:buClr>
                <a:schemeClr val="accent1">
                  <a:lumMod val="75000"/>
                </a:schemeClr>
              </a:buClr>
              <a:buNone/>
            </a:pPr>
            <a:endParaRPr lang="fr-FR" sz="1500" b="1" dirty="0">
              <a:solidFill>
                <a:schemeClr val="tx1"/>
              </a:solidFill>
            </a:endParaRPr>
          </a:p>
          <a:p>
            <a:pPr marL="0" indent="0">
              <a:buClr>
                <a:schemeClr val="accent1">
                  <a:lumMod val="75000"/>
                </a:schemeClr>
              </a:buClr>
              <a:buNone/>
            </a:pPr>
            <a:r>
              <a:rPr lang="fr-FR" sz="1800" b="1" dirty="0">
                <a:solidFill>
                  <a:schemeClr val="tx1"/>
                </a:solidFill>
              </a:rPr>
              <a:t>Conclusion non satisfaisante : </a:t>
            </a:r>
          </a:p>
          <a:p>
            <a:pPr>
              <a:spcBef>
                <a:spcPts val="0"/>
              </a:spcBef>
              <a:buClr>
                <a:schemeClr val="accent1">
                  <a:lumMod val="75000"/>
                </a:schemeClr>
              </a:buClr>
              <a:buFont typeface="Wingdings" panose="05000000000000000000" pitchFamily="2" charset="2"/>
              <a:buChar char="§"/>
            </a:pPr>
            <a:r>
              <a:rPr lang="fr-FR" sz="1500" b="1" dirty="0">
                <a:solidFill>
                  <a:schemeClr val="tx1"/>
                </a:solidFill>
              </a:rPr>
              <a:t>Courrier de refus et justification des écarts non acceptables,</a:t>
            </a:r>
          </a:p>
          <a:p>
            <a:pPr>
              <a:spcBef>
                <a:spcPts val="0"/>
              </a:spcBef>
              <a:buClr>
                <a:schemeClr val="accent1">
                  <a:lumMod val="75000"/>
                </a:schemeClr>
              </a:buClr>
              <a:buFont typeface="Wingdings" panose="05000000000000000000" pitchFamily="2" charset="2"/>
              <a:buChar char="§"/>
            </a:pPr>
            <a:r>
              <a:rPr lang="fr-FR" sz="1500" b="1" dirty="0">
                <a:solidFill>
                  <a:schemeClr val="tx1"/>
                </a:solidFill>
              </a:rPr>
              <a:t>Information de l’autorité par l’OH</a:t>
            </a:r>
          </a:p>
          <a:p>
            <a:pPr>
              <a:spcBef>
                <a:spcPts val="0"/>
              </a:spcBef>
              <a:buClr>
                <a:schemeClr val="accent1">
                  <a:lumMod val="75000"/>
                </a:schemeClr>
              </a:buClr>
              <a:buFont typeface="Wingdings" panose="05000000000000000000" pitchFamily="2" charset="2"/>
              <a:buChar char="§"/>
            </a:pPr>
            <a:endParaRPr lang="fr-FR" sz="1500" b="1" dirty="0">
              <a:solidFill>
                <a:schemeClr val="tx1"/>
              </a:solidFill>
            </a:endParaRPr>
          </a:p>
          <a:p>
            <a:pPr>
              <a:spcBef>
                <a:spcPts val="0"/>
              </a:spcBef>
              <a:buClr>
                <a:schemeClr val="accent1">
                  <a:lumMod val="75000"/>
                </a:schemeClr>
              </a:buClr>
              <a:buFont typeface="Wingdings" panose="05000000000000000000" pitchFamily="2" charset="2"/>
              <a:buChar char="§"/>
            </a:pPr>
            <a:endParaRPr lang="fr-FR" sz="1500" b="1" dirty="0">
              <a:solidFill>
                <a:schemeClr val="tx1"/>
              </a:solidFill>
            </a:endParaRPr>
          </a:p>
          <a:p>
            <a:pPr marL="0" indent="0">
              <a:spcBef>
                <a:spcPts val="0"/>
              </a:spcBef>
              <a:buClr>
                <a:schemeClr val="accent1">
                  <a:lumMod val="75000"/>
                </a:schemeClr>
              </a:buClr>
              <a:buNone/>
            </a:pPr>
            <a:r>
              <a:rPr lang="fr-FR" sz="1800" b="1" dirty="0">
                <a:solidFill>
                  <a:srgbClr val="FF0000"/>
                </a:solidFill>
              </a:rPr>
              <a:t>La conséquence d’un refus d’approbation peut, le cas échéant, mettre les équipements concernés en situation irrégulière </a:t>
            </a:r>
          </a:p>
        </p:txBody>
      </p:sp>
      <p:sp>
        <p:nvSpPr>
          <p:cNvPr id="4" name="Titre 1"/>
          <p:cNvSpPr>
            <a:spLocks noGrp="1"/>
          </p:cNvSpPr>
          <p:nvPr>
            <p:ph type="title"/>
          </p:nvPr>
        </p:nvSpPr>
        <p:spPr>
          <a:xfrm>
            <a:off x="729503" y="132650"/>
            <a:ext cx="5848382" cy="707231"/>
          </a:xfrm>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26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442" y="1109111"/>
            <a:ext cx="7908940" cy="3810185"/>
          </a:xfrm>
        </p:spPr>
        <p:txBody>
          <a:bodyPr>
            <a:normAutofit/>
          </a:bodyPr>
          <a:lstStyle/>
          <a:p>
            <a:pPr marL="0" indent="0">
              <a:buClr>
                <a:schemeClr val="accent1">
                  <a:lumMod val="75000"/>
                </a:schemeClr>
              </a:buClr>
              <a:buNone/>
            </a:pPr>
            <a:r>
              <a:rPr lang="fr-FR" sz="2100" b="1" dirty="0">
                <a:solidFill>
                  <a:schemeClr val="tx1"/>
                </a:solidFill>
              </a:rPr>
              <a:t>Renouvellement de l’approbation.</a:t>
            </a:r>
          </a:p>
          <a:p>
            <a:pPr marL="0" indent="0">
              <a:spcBef>
                <a:spcPts val="0"/>
              </a:spcBef>
              <a:buClr>
                <a:schemeClr val="accent1">
                  <a:lumMod val="75000"/>
                </a:schemeClr>
              </a:buClr>
              <a:buNone/>
            </a:pPr>
            <a:r>
              <a:rPr lang="fr-FR" b="1" dirty="0">
                <a:solidFill>
                  <a:schemeClr val="tx1"/>
                </a:solidFill>
              </a:rPr>
              <a:t>Les cas </a:t>
            </a:r>
            <a:r>
              <a:rPr lang="fr-FR" b="1">
                <a:solidFill>
                  <a:schemeClr val="tx1"/>
                </a:solidFill>
              </a:rPr>
              <a:t>suivants </a:t>
            </a:r>
            <a:r>
              <a:rPr lang="fr-FR" b="1">
                <a:solidFill>
                  <a:srgbClr val="0070C0"/>
                </a:solidFill>
              </a:rPr>
              <a:t>peuvent entraîner la révision </a:t>
            </a:r>
            <a:r>
              <a:rPr lang="fr-FR" b="1">
                <a:solidFill>
                  <a:schemeClr val="tx1"/>
                </a:solidFill>
              </a:rPr>
              <a:t>du </a:t>
            </a:r>
            <a:r>
              <a:rPr lang="fr-FR" b="1" dirty="0">
                <a:solidFill>
                  <a:schemeClr val="tx1"/>
                </a:solidFill>
              </a:rPr>
              <a:t>plan d’inspection approuvé :</a:t>
            </a:r>
          </a:p>
          <a:p>
            <a:pPr marL="0" indent="0">
              <a:spcBef>
                <a:spcPts val="0"/>
              </a:spcBef>
              <a:buClr>
                <a:schemeClr val="accent1">
                  <a:lumMod val="75000"/>
                </a:schemeClr>
              </a:buClr>
              <a:buNone/>
            </a:pPr>
            <a:r>
              <a:rPr lang="fr-FR" b="1" dirty="0">
                <a:solidFill>
                  <a:schemeClr val="tx1"/>
                </a:solidFill>
              </a:rPr>
              <a:t>•	Nouvelle version du CTP ;</a:t>
            </a:r>
          </a:p>
          <a:p>
            <a:pPr marL="0" indent="0">
              <a:spcBef>
                <a:spcPts val="0"/>
              </a:spcBef>
              <a:buClr>
                <a:schemeClr val="accent1">
                  <a:lumMod val="75000"/>
                </a:schemeClr>
              </a:buClr>
              <a:buNone/>
            </a:pPr>
            <a:r>
              <a:rPr lang="fr-FR" b="1" dirty="0">
                <a:solidFill>
                  <a:schemeClr val="tx1"/>
                </a:solidFill>
              </a:rPr>
              <a:t>•	Modification des conditions d’utilisation hors limites prévues lors de l’approbation ;</a:t>
            </a:r>
          </a:p>
          <a:p>
            <a:pPr marL="0" indent="0">
              <a:spcBef>
                <a:spcPts val="0"/>
              </a:spcBef>
              <a:buClr>
                <a:schemeClr val="accent1">
                  <a:lumMod val="75000"/>
                </a:schemeClr>
              </a:buClr>
              <a:buNone/>
            </a:pPr>
            <a:r>
              <a:rPr lang="fr-FR" b="1" dirty="0">
                <a:solidFill>
                  <a:schemeClr val="tx1"/>
                </a:solidFill>
              </a:rPr>
              <a:t>•	Survenance d’événements accidentels;</a:t>
            </a:r>
          </a:p>
          <a:p>
            <a:pPr marL="0" indent="0">
              <a:spcBef>
                <a:spcPts val="0"/>
              </a:spcBef>
              <a:buClr>
                <a:schemeClr val="accent1">
                  <a:lumMod val="75000"/>
                </a:schemeClr>
              </a:buClr>
              <a:buNone/>
            </a:pPr>
            <a:r>
              <a:rPr lang="fr-FR" b="1" dirty="0">
                <a:solidFill>
                  <a:schemeClr val="tx1"/>
                </a:solidFill>
              </a:rPr>
              <a:t>•	Résultats des actions de surveillance prévues au plan d’inspection ;</a:t>
            </a:r>
          </a:p>
          <a:p>
            <a:pPr marL="0" indent="0">
              <a:spcBef>
                <a:spcPts val="0"/>
              </a:spcBef>
              <a:buClr>
                <a:schemeClr val="accent1">
                  <a:lumMod val="75000"/>
                </a:schemeClr>
              </a:buClr>
              <a:buNone/>
            </a:pPr>
            <a:r>
              <a:rPr lang="fr-FR" b="1" dirty="0">
                <a:solidFill>
                  <a:schemeClr val="tx1"/>
                </a:solidFill>
              </a:rPr>
              <a:t>•	Suite à la réalisation d’une intervention (notable ou non notable);</a:t>
            </a:r>
          </a:p>
          <a:p>
            <a:pPr marL="0" indent="0">
              <a:spcBef>
                <a:spcPts val="0"/>
              </a:spcBef>
              <a:buClr>
                <a:schemeClr val="accent1">
                  <a:lumMod val="75000"/>
                </a:schemeClr>
              </a:buClr>
              <a:buNone/>
            </a:pPr>
            <a:r>
              <a:rPr lang="fr-FR" b="1" dirty="0">
                <a:solidFill>
                  <a:schemeClr val="tx1"/>
                </a:solidFill>
              </a:rPr>
              <a:t>•	Mode de dégradation supplémentaire suite à REX.</a:t>
            </a:r>
          </a:p>
          <a:p>
            <a:pPr marL="0" indent="0">
              <a:spcBef>
                <a:spcPts val="0"/>
              </a:spcBef>
              <a:buClr>
                <a:schemeClr val="accent1">
                  <a:lumMod val="75000"/>
                </a:schemeClr>
              </a:buClr>
              <a:buNone/>
            </a:pPr>
            <a:endParaRPr lang="fr-FR" b="1" dirty="0">
              <a:solidFill>
                <a:schemeClr val="tx1"/>
              </a:solidFill>
            </a:endParaRPr>
          </a:p>
          <a:p>
            <a:pPr marL="0" indent="0">
              <a:spcBef>
                <a:spcPts val="0"/>
              </a:spcBef>
              <a:buClr>
                <a:schemeClr val="accent1">
                  <a:lumMod val="75000"/>
                </a:schemeClr>
              </a:buClr>
              <a:buNone/>
            </a:pPr>
            <a:r>
              <a:rPr lang="fr-FR" b="1" dirty="0">
                <a:solidFill>
                  <a:schemeClr val="tx1"/>
                </a:solidFill>
              </a:rPr>
              <a:t>Une </a:t>
            </a:r>
            <a:r>
              <a:rPr lang="fr-FR" b="1" dirty="0">
                <a:solidFill>
                  <a:srgbClr val="C00000"/>
                </a:solidFill>
              </a:rPr>
              <a:t>nouvelle approbation du plan d’inspection est requise </a:t>
            </a:r>
            <a:r>
              <a:rPr lang="fr-FR" b="1" dirty="0">
                <a:solidFill>
                  <a:schemeClr val="tx1"/>
                </a:solidFill>
              </a:rPr>
              <a:t>dans les cas suivants :</a:t>
            </a:r>
          </a:p>
          <a:p>
            <a:pPr marL="0" indent="0">
              <a:spcBef>
                <a:spcPts val="0"/>
              </a:spcBef>
              <a:buClr>
                <a:schemeClr val="accent1">
                  <a:lumMod val="75000"/>
                </a:schemeClr>
              </a:buClr>
              <a:buNone/>
            </a:pPr>
            <a:r>
              <a:rPr lang="fr-FR" b="1" dirty="0">
                <a:solidFill>
                  <a:schemeClr val="tx1"/>
                </a:solidFill>
              </a:rPr>
              <a:t>•	 Les situations évoquées ci-dessus de révision de PI</a:t>
            </a:r>
          </a:p>
          <a:p>
            <a:pPr marL="0" indent="0">
              <a:spcBef>
                <a:spcPts val="0"/>
              </a:spcBef>
              <a:buClr>
                <a:schemeClr val="accent1">
                  <a:lumMod val="75000"/>
                </a:schemeClr>
              </a:buClr>
              <a:buNone/>
            </a:pPr>
            <a:r>
              <a:rPr lang="fr-FR" b="1" dirty="0">
                <a:solidFill>
                  <a:schemeClr val="tx1"/>
                </a:solidFill>
              </a:rPr>
              <a:t>•	Suite à refus de requalification pour manquement dans l’application du plan </a:t>
            </a:r>
          </a:p>
          <a:p>
            <a:pPr marL="0" indent="0">
              <a:spcBef>
                <a:spcPts val="0"/>
              </a:spcBef>
              <a:buClr>
                <a:schemeClr val="accent1">
                  <a:lumMod val="75000"/>
                </a:schemeClr>
              </a:buClr>
              <a:buNone/>
            </a:pPr>
            <a:r>
              <a:rPr lang="fr-FR" b="1" dirty="0">
                <a:solidFill>
                  <a:schemeClr val="tx1"/>
                </a:solidFill>
              </a:rPr>
              <a:t>d’inspection ;</a:t>
            </a:r>
          </a:p>
          <a:p>
            <a:pPr marL="0" indent="0">
              <a:spcBef>
                <a:spcPts val="0"/>
              </a:spcBef>
              <a:buClr>
                <a:schemeClr val="accent1">
                  <a:lumMod val="75000"/>
                </a:schemeClr>
              </a:buClr>
              <a:buNone/>
            </a:pPr>
            <a:r>
              <a:rPr lang="fr-FR" b="1" dirty="0">
                <a:solidFill>
                  <a:schemeClr val="tx1"/>
                </a:solidFill>
              </a:rPr>
              <a:t>•	L’équipement change d’exploitant y compris si les conditions d’exploitation sont identiques, sauf dispositions précisées dans un CTP ;</a:t>
            </a:r>
          </a:p>
          <a:p>
            <a:pPr marL="0" indent="0">
              <a:spcBef>
                <a:spcPts val="0"/>
              </a:spcBef>
              <a:buClr>
                <a:schemeClr val="accent1">
                  <a:lumMod val="75000"/>
                </a:schemeClr>
              </a:buClr>
              <a:buNone/>
            </a:pPr>
            <a:r>
              <a:rPr lang="fr-FR" b="1" dirty="0">
                <a:solidFill>
                  <a:schemeClr val="tx1"/>
                </a:solidFill>
              </a:rPr>
              <a:t>•	Le plan d’inspection a été initialement approuvé par un SIR qui ne bénéficie plus de sa reconnaissance par l’autorité compétente.</a:t>
            </a:r>
          </a:p>
          <a:p>
            <a:pPr marL="0" indent="0">
              <a:spcBef>
                <a:spcPts val="0"/>
              </a:spcBef>
              <a:buClr>
                <a:schemeClr val="accent1">
                  <a:lumMod val="75000"/>
                </a:schemeClr>
              </a:buClr>
              <a:buNone/>
            </a:pPr>
            <a:endParaRPr lang="fr-FR" sz="1200" b="1" dirty="0">
              <a:solidFill>
                <a:schemeClr val="tx1"/>
              </a:solidFill>
            </a:endParaRPr>
          </a:p>
        </p:txBody>
      </p:sp>
      <p:sp>
        <p:nvSpPr>
          <p:cNvPr id="4" name="Titre 1"/>
          <p:cNvSpPr>
            <a:spLocks noGrp="1"/>
          </p:cNvSpPr>
          <p:nvPr>
            <p:ph type="title"/>
          </p:nvPr>
        </p:nvSpPr>
        <p:spPr>
          <a:xfrm>
            <a:off x="729503" y="132650"/>
            <a:ext cx="5848382" cy="707231"/>
          </a:xfrm>
        </p:spPr>
        <p:txBody>
          <a:bodyPr>
            <a:normAutofit/>
          </a:bodyPr>
          <a:lstStyle/>
          <a:p>
            <a:r>
              <a:rPr lang="fr-FR" b="1" dirty="0">
                <a:solidFill>
                  <a:srgbClr val="0070C0"/>
                </a:solidFill>
              </a:rPr>
              <a:t>Approbation des plans d’inspection</a:t>
            </a:r>
            <a:endParaRPr lang="fr-FR"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275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6725" y="273845"/>
            <a:ext cx="5907180" cy="704430"/>
          </a:xfrm>
        </p:spPr>
        <p:txBody>
          <a:bodyPr>
            <a:normAutofit/>
          </a:bodyPr>
          <a:lstStyle/>
          <a:p>
            <a:r>
              <a:rPr lang="fr-FR" sz="2400" b="1" dirty="0">
                <a:solidFill>
                  <a:srgbClr val="0070C0"/>
                </a:solidFill>
                <a:latin typeface="Arial" panose="020B0604020202020204" pitchFamily="34" charset="0"/>
                <a:cs typeface="Arial" panose="020B0604020202020204" pitchFamily="34" charset="0"/>
              </a:rPr>
              <a:t>Merci de votre attention !</a:t>
            </a:r>
          </a:p>
        </p:txBody>
      </p:sp>
      <p:pic>
        <p:nvPicPr>
          <p:cNvPr id="8" name="Image 7"/>
          <p:cNvPicPr>
            <a:picLocks noChangeAspect="1"/>
          </p:cNvPicPr>
          <p:nvPr/>
        </p:nvPicPr>
        <p:blipFill>
          <a:blip r:embed="rId3" cstate="print"/>
          <a:stretch>
            <a:fillRect/>
          </a:stretch>
        </p:blipFill>
        <p:spPr>
          <a:xfrm>
            <a:off x="682130" y="1958488"/>
            <a:ext cx="1919330" cy="1611744"/>
          </a:xfrm>
          <a:prstGeom prst="rect">
            <a:avLst/>
          </a:prstGeom>
        </p:spPr>
      </p:pic>
      <p:pic>
        <p:nvPicPr>
          <p:cNvPr id="9" name="Image 8"/>
          <p:cNvPicPr>
            <a:picLocks noChangeAspect="1"/>
          </p:cNvPicPr>
          <p:nvPr/>
        </p:nvPicPr>
        <p:blipFill>
          <a:blip r:embed="rId4" cstate="print"/>
          <a:stretch>
            <a:fillRect/>
          </a:stretch>
        </p:blipFill>
        <p:spPr>
          <a:xfrm>
            <a:off x="3119246" y="2022423"/>
            <a:ext cx="1372404" cy="1404570"/>
          </a:xfrm>
          <a:prstGeom prst="rect">
            <a:avLst/>
          </a:prstGeom>
        </p:spPr>
      </p:pic>
      <p:pic>
        <p:nvPicPr>
          <p:cNvPr id="10" name="Image 9"/>
          <p:cNvPicPr>
            <a:picLocks noChangeAspect="1"/>
          </p:cNvPicPr>
          <p:nvPr/>
        </p:nvPicPr>
        <p:blipFill>
          <a:blip r:embed="rId5" cstate="print"/>
          <a:stretch>
            <a:fillRect/>
          </a:stretch>
        </p:blipFill>
        <p:spPr>
          <a:xfrm>
            <a:off x="5116446" y="2011334"/>
            <a:ext cx="1654829" cy="1558898"/>
          </a:xfrm>
          <a:prstGeom prst="rect">
            <a:avLst/>
          </a:prstGeom>
        </p:spPr>
      </p:pic>
    </p:spTree>
    <p:extLst>
      <p:ext uri="{BB962C8B-B14F-4D97-AF65-F5344CB8AC3E}">
        <p14:creationId xmlns:p14="http://schemas.microsoft.com/office/powerpoint/2010/main" val="109953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QUESTIONS - RÉPONSES</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alibri Light"/>
              <a:ea typeface="+mn-ea"/>
              <a:cs typeface="Calibri Light"/>
            </a:endParaRP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E6A07-2853-F242-A33C-1C6BF55C2298}"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8402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CALENDRIER D’APPLICATION DU CTP</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fld id="{0A3E6A07-2853-F242-A33C-1C6BF55C2298}" type="slidenum">
              <a:rPr lang="fr-FR" smtClean="0"/>
              <a:t>77</a:t>
            </a:fld>
            <a:endParaRPr lang="fr-FR"/>
          </a:p>
        </p:txBody>
      </p:sp>
    </p:spTree>
    <p:extLst>
      <p:ext uri="{BB962C8B-B14F-4D97-AF65-F5344CB8AC3E}">
        <p14:creationId xmlns:p14="http://schemas.microsoft.com/office/powerpoint/2010/main" val="482044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0" y="0"/>
            <a:ext cx="179640" cy="179640"/>
          </a:xfrm>
          <a:prstGeom prst="rect">
            <a:avLst/>
          </a:prstGeom>
          <a:noFill/>
          <a:ln>
            <a:solidFill>
              <a:srgbClr val="000000">
                <a:alpha val="0"/>
              </a:srgbClr>
            </a:solidFill>
          </a:ln>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a:ln>
                <a:noFill/>
              </a:ln>
              <a:solidFill>
                <a:srgbClr val="000000"/>
              </a:solidFill>
              <a:effectLst/>
              <a:uLnTx/>
              <a:uFillTx/>
              <a:latin typeface="Marianne"/>
            </a:endParaRPr>
          </a:p>
        </p:txBody>
      </p:sp>
      <p:sp>
        <p:nvSpPr>
          <p:cNvPr id="268" name="TextShape 2"/>
          <p:cNvSpPr txBox="1"/>
          <p:nvPr/>
        </p:nvSpPr>
        <p:spPr>
          <a:xfrm>
            <a:off x="0" y="4963680"/>
            <a:ext cx="179640" cy="179640"/>
          </a:xfrm>
          <a:prstGeom prst="rect">
            <a:avLst/>
          </a:prstGeom>
          <a:noFill/>
          <a:ln>
            <a:solidFill>
              <a:srgbClr val="000000">
                <a:alpha val="0"/>
              </a:srgbClr>
            </a:solidFill>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1" normalizeH="0" baseline="0" noProof="0">
                <a:ln>
                  <a:noFill/>
                </a:ln>
                <a:solidFill>
                  <a:srgbClr val="000000"/>
                </a:solidFill>
                <a:effectLst/>
                <a:uLnTx/>
                <a:uFillTx/>
                <a:latin typeface="Marianne"/>
              </a:rPr>
              <a:t>XX/XX/XXXX</a:t>
            </a:r>
            <a:endParaRPr kumimoji="0" lang="fr-FR" sz="100" b="0" i="0" u="none" strike="noStrike" kern="1200" cap="none" spc="-1" normalizeH="0" baseline="0" noProof="0">
              <a:ln>
                <a:noFill/>
              </a:ln>
              <a:solidFill>
                <a:prstClr val="black"/>
              </a:solidFill>
              <a:effectLst/>
              <a:uLnTx/>
              <a:uFillTx/>
              <a:latin typeface="Times New Roman"/>
            </a:endParaRPr>
          </a:p>
        </p:txBody>
      </p:sp>
      <p:sp>
        <p:nvSpPr>
          <p:cNvPr id="269" name="TextShape 3"/>
          <p:cNvSpPr txBox="1"/>
          <p:nvPr/>
        </p:nvSpPr>
        <p:spPr>
          <a:xfrm>
            <a:off x="2699792" y="2787774"/>
            <a:ext cx="3635976" cy="1475704"/>
          </a:xfrm>
          <a:prstGeom prst="rect">
            <a:avLst/>
          </a:prstGeom>
          <a:noFill/>
          <a:ln>
            <a:noFill/>
          </a:ln>
        </p:spPr>
        <p:txBody>
          <a:bodyPr lIns="0" tIns="0" rIns="0" bIns="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Pôle de compétence Appareils à 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Guadeloupe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Guyane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Martinique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Mayotte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DEAL Réunion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DREAL Hauts-de-France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Marianne"/>
              </a:rPr>
              <a:t>	DRIEE île de France </a:t>
            </a:r>
            <a:endParaRPr kumimoji="0" lang="fr-FR" sz="1050" b="0" i="0" u="none" strike="noStrike" kern="1200" cap="none" spc="-1" normalizeH="0" baseline="0" noProof="0" dirty="0">
              <a:ln>
                <a:noFill/>
              </a:ln>
              <a:solidFill>
                <a:prstClr val="black"/>
              </a:solidFill>
              <a:effectLst/>
              <a:uLnTx/>
              <a:uFillTx/>
              <a:latin typeface="Marianne"/>
            </a:endParaRPr>
          </a:p>
        </p:txBody>
      </p:sp>
      <p:sp>
        <p:nvSpPr>
          <p:cNvPr id="270" name="TextShape 4"/>
          <p:cNvSpPr txBox="1"/>
          <p:nvPr/>
        </p:nvSpPr>
        <p:spPr>
          <a:xfrm>
            <a:off x="0" y="4963680"/>
            <a:ext cx="179640" cy="179640"/>
          </a:xfrm>
          <a:prstGeom prst="rect">
            <a:avLst/>
          </a:prstGeom>
          <a:noFill/>
          <a:ln>
            <a:solidFill>
              <a:srgbClr val="000000">
                <a:alpha val="0"/>
              </a:srgbClr>
            </a:solid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068EB-0152-404B-81FB-223CB195D6B2}" type="slidenum">
              <a:rPr kumimoji="0" lang="fr-FR" sz="10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00" b="0" i="0" u="none" strike="noStrike" kern="1200" cap="none" spc="-1" normalizeH="0" baseline="0" noProof="0">
              <a:ln>
                <a:noFill/>
              </a:ln>
              <a:solidFill>
                <a:prstClr val="black"/>
              </a:solidFill>
              <a:effectLst/>
              <a:uLnTx/>
              <a:uFillTx/>
              <a:latin typeface="Times New Roman"/>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2398776"/>
            <a:ext cx="1368152" cy="1325102"/>
          </a:xfrm>
          <a:prstGeom prst="rect">
            <a:avLst/>
          </a:prstGeom>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001" y="3252753"/>
            <a:ext cx="2808472" cy="1985464"/>
          </a:xfrm>
          <a:prstGeom prst="rect">
            <a:avLst/>
          </a:prstGeom>
        </p:spPr>
      </p:pic>
    </p:spTree>
    <p:extLst>
      <p:ext uri="{BB962C8B-B14F-4D97-AF65-F5344CB8AC3E}">
        <p14:creationId xmlns:p14="http://schemas.microsoft.com/office/powerpoint/2010/main" val="52080351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Mise en application</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BSERR 20-037 du 19 août 2020</a:t>
            </a: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8" name="CustomShape 2"/>
          <p:cNvSpPr/>
          <p:nvPr/>
        </p:nvSpPr>
        <p:spPr>
          <a:xfrm>
            <a:off x="422030" y="1347479"/>
            <a:ext cx="8470329" cy="3013505"/>
          </a:xfrm>
          <a:prstGeom prst="rect">
            <a:avLst/>
          </a:prstGeom>
          <a:noFill/>
          <a:ln w="3175">
            <a:solidFill>
              <a:schemeClr val="tx1"/>
            </a:solidFill>
          </a:ln>
        </p:spPr>
        <p:style>
          <a:lnRef idx="0">
            <a:scrgbClr r="0" g="0" b="0"/>
          </a:lnRef>
          <a:fillRef idx="0">
            <a:scrgbClr r="0" g="0" b="0"/>
          </a:fillRef>
          <a:effectRef idx="0">
            <a:scrgbClr r="0" g="0" b="0"/>
          </a:effectRef>
          <a:fontRef idx="minor"/>
        </p:style>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Marianne"/>
                <a:ea typeface="DejaVu Sans"/>
              </a:rPr>
              <a:t>	BSERR 20-037 art.6</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Les nouvelles périodicités et les contenus des inspections périodiques et des requalifications périodiques définies dans le cahier technique professionnel mentionné à l’article 2 de la présente décision sont applicables à partir de la première inspection périodique ou de la première requalification périodique suivant la date d’approbation du cahier technique professionnel. La première opération de contrôle qui suit cette date est réalisée suivant les modalités du nouveau CTP approuvé.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1" normalizeH="0" baseline="0" noProof="0" dirty="0">
                <a:ln>
                  <a:noFill/>
                </a:ln>
                <a:solidFill>
                  <a:srgbClr val="000000"/>
                </a:solidFill>
                <a:effectLst/>
                <a:uLnTx/>
                <a:uFill>
                  <a:solidFill>
                    <a:srgbClr val="FFFFFF"/>
                  </a:solidFill>
                </a:uFill>
                <a:latin typeface="Marianne"/>
                <a:ea typeface="DejaVu Sans"/>
              </a:rPr>
              <a:t>Le plan d’inspection est appliqué à la première IP ou RP à partir du 22 aout 2020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Marianne"/>
                <a:ea typeface="DejaVu Sans"/>
              </a:rPr>
              <a:t>	BSERR 20-037 art.5</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1" normalizeH="0" baseline="0" noProof="0" dirty="0">
                <a:ln>
                  <a:noFill/>
                </a:ln>
                <a:solidFill>
                  <a:srgbClr val="000000"/>
                </a:solidFill>
                <a:effectLst/>
                <a:uLnTx/>
                <a:uFill>
                  <a:solidFill>
                    <a:srgbClr val="FFFFFF"/>
                  </a:solidFill>
                </a:uFill>
                <a:latin typeface="Marianne"/>
                <a:ea typeface="DejaVu Sans"/>
              </a:rPr>
              <a:t>En application des dispositions de l’article 35 de l’arrêté ministériel du 20 novembre 2017, les dispositions de la version du 7 juillet 2014 du cahier technique professionnel peuvent être appliquées jusqu’au 1er janvier 2021 sans obligation d’élaboration d’un plan d’inspection.</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400" b="1" i="0" u="sng" strike="noStrike" kern="1200" cap="none" spc="-1" normalizeH="0" baseline="0" noProof="0" dirty="0">
                <a:ln>
                  <a:noFill/>
                </a:ln>
                <a:solidFill>
                  <a:srgbClr val="000000"/>
                </a:solidFill>
                <a:effectLst/>
                <a:uLnTx/>
                <a:uFill>
                  <a:solidFill>
                    <a:srgbClr val="FFFFFF"/>
                  </a:solidFill>
                </a:uFill>
                <a:latin typeface="Marianne"/>
                <a:ea typeface="DejaVu Sans"/>
              </a:rPr>
              <a:t>Le CTP de 2014 peut être appliqué jusqu’au 1</a:t>
            </a:r>
            <a:r>
              <a:rPr kumimoji="0" lang="fr-FR" sz="1400" b="1" i="0" u="sng" strike="noStrike" kern="1200" cap="none" spc="-1" normalizeH="0" baseline="30000" noProof="0" dirty="0">
                <a:ln>
                  <a:noFill/>
                </a:ln>
                <a:solidFill>
                  <a:srgbClr val="000000"/>
                </a:solidFill>
                <a:effectLst/>
                <a:uLnTx/>
                <a:uFill>
                  <a:solidFill>
                    <a:srgbClr val="FFFFFF"/>
                  </a:solidFill>
                </a:uFill>
                <a:latin typeface="Marianne"/>
                <a:ea typeface="DejaVu Sans"/>
              </a:rPr>
              <a:t>er</a:t>
            </a:r>
            <a:r>
              <a:rPr kumimoji="0" lang="fr-FR" sz="1400" b="1" i="0" u="sng" strike="noStrike" kern="1200" cap="none" spc="-1" normalizeH="0" baseline="0" noProof="0" dirty="0">
                <a:ln>
                  <a:noFill/>
                </a:ln>
                <a:solidFill>
                  <a:srgbClr val="000000"/>
                </a:solidFill>
                <a:effectLst/>
                <a:uLnTx/>
                <a:uFill>
                  <a:solidFill>
                    <a:srgbClr val="FFFFFF"/>
                  </a:solidFill>
                </a:uFill>
                <a:latin typeface="Marianne"/>
                <a:ea typeface="DejaVu Sans"/>
              </a:rPr>
              <a:t> janvier 2021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1" normalizeH="0" baseline="0" noProof="0" dirty="0">
                <a:ln>
                  <a:noFill/>
                </a:ln>
                <a:solidFill>
                  <a:srgbClr val="000000"/>
                </a:solidFill>
                <a:effectLst/>
                <a:uLnTx/>
                <a:uFill>
                  <a:solidFill>
                    <a:srgbClr val="FFFFFF"/>
                  </a:solidFill>
                </a:uFill>
                <a:latin typeface="Marianne"/>
                <a:ea typeface="DejaVu Sans"/>
              </a:rPr>
              <a:t> </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99"/>
              </a:spcBef>
              <a:spcAft>
                <a:spcPts val="99"/>
              </a:spcAft>
              <a:buClrTx/>
              <a:buSzTx/>
              <a:buFontTx/>
              <a:buNone/>
              <a:tabLst/>
              <a:defRPr/>
            </a:pP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2557577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1121320"/>
            <a:ext cx="8423640" cy="276999"/>
          </a:xfrm>
        </p:spPr>
        <p:txBody>
          <a:bodyPr/>
          <a:lstStyle/>
          <a:p>
            <a:r>
              <a:rPr lang="fr-FR" b="1" dirty="0"/>
              <a:t>Merci de votre attention</a:t>
            </a:r>
          </a:p>
        </p:txBody>
      </p:sp>
      <p:sp>
        <p:nvSpPr>
          <p:cNvPr id="7"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Bureau de la Sécurité des </a:t>
            </a:r>
            <a:r>
              <a:rPr kumimoji="0" lang="fr-FR" sz="800" b="1" i="0" u="none" strike="noStrike" kern="1200" cap="all" spc="-1" normalizeH="0" baseline="0" noProof="0" dirty="0">
                <a:ln>
                  <a:noFill/>
                </a:ln>
                <a:solidFill>
                  <a:srgbClr val="000000"/>
                </a:solidFill>
                <a:effectLst/>
                <a:uLnTx/>
                <a:uFillTx/>
                <a:latin typeface="Marianne"/>
              </a:rPr>
              <a:t>é</a:t>
            </a:r>
            <a:r>
              <a:rPr kumimoji="0" lang="fr-FR" sz="800" b="1" i="0" u="none" strike="noStrike" kern="1200" cap="none" spc="-1" normalizeH="0" baseline="0" noProof="0" dirty="0">
                <a:ln>
                  <a:noFill/>
                </a:ln>
                <a:solidFill>
                  <a:srgbClr val="000000"/>
                </a:solidFill>
                <a:effectLst/>
                <a:uLnTx/>
                <a:uFillTx/>
                <a:latin typeface="Marianne"/>
              </a:rPr>
              <a:t>quipements à Risques et des Réseaux</a:t>
            </a:r>
            <a:endParaRPr kumimoji="0" lang="fr-FR" sz="800" b="0" i="0" u="none" strike="noStrike" kern="1200" cap="none" spc="-1" normalizeH="0" baseline="0" noProof="0" dirty="0">
              <a:ln>
                <a:noFill/>
              </a:ln>
              <a:solidFill>
                <a:prstClr val="black"/>
              </a:solidFill>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50" b="0" i="0" u="none" strike="noStrike" kern="1200" cap="none" spc="-1" normalizeH="0" baseline="0" noProof="0" dirty="0">
              <a:ln>
                <a:noFill/>
              </a:ln>
              <a:solidFill>
                <a:prstClr val="black"/>
              </a:solidFill>
              <a:effectLst/>
              <a:uLnTx/>
              <a:uFillTx/>
              <a:latin typeface="Times New Roman"/>
            </a:endParaRPr>
          </a:p>
        </p:txBody>
      </p:sp>
    </p:spTree>
    <p:extLst>
      <p:ext uri="{BB962C8B-B14F-4D97-AF65-F5344CB8AC3E}">
        <p14:creationId xmlns:p14="http://schemas.microsoft.com/office/powerpoint/2010/main" val="524270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259632" y="195486"/>
            <a:ext cx="7730948" cy="719640"/>
          </a:xfrm>
          <a:prstGeom prst="rect">
            <a:avLst/>
          </a:prstGeom>
          <a:noFill/>
          <a:ln>
            <a:noFill/>
          </a:ln>
        </p:spPr>
        <p:txBody>
          <a:bodyPr lIns="0" tIns="0" rIns="0" bIns="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fr-FR" sz="2550" b="1" i="0" u="none" strike="noStrike" kern="1200" cap="none" spc="-1" normalizeH="0" baseline="0" noProof="0" dirty="0">
                <a:ln>
                  <a:noFill/>
                </a:ln>
                <a:solidFill>
                  <a:srgbClr val="000000"/>
                </a:solidFill>
                <a:effectLst/>
                <a:uLnTx/>
                <a:uFillTx/>
                <a:latin typeface="Marianne"/>
              </a:rPr>
              <a:t>Mise en application</a:t>
            </a:r>
            <a:endParaRPr kumimoji="0" lang="fr-FR" sz="2550" b="0" i="0" u="none" strike="noStrike" kern="1200" cap="none" spc="-1" normalizeH="0" baseline="0" noProof="0" dirty="0">
              <a:ln>
                <a:noFill/>
              </a:ln>
              <a:solidFill>
                <a:srgbClr val="000000"/>
              </a:solidFill>
              <a:effectLst/>
              <a:uLnTx/>
              <a:uFillTx/>
              <a:latin typeface="Marianne"/>
            </a:endParaRPr>
          </a:p>
        </p:txBody>
      </p:sp>
      <p:sp>
        <p:nvSpPr>
          <p:cNvPr id="316" name="TextShape 6"/>
          <p:cNvSpPr txBox="1"/>
          <p:nvPr/>
        </p:nvSpPr>
        <p:spPr>
          <a:xfrm>
            <a:off x="6264000" y="4783680"/>
            <a:ext cx="1349640" cy="359640"/>
          </a:xfrm>
          <a:prstGeom prst="rect">
            <a:avLst/>
          </a:prstGeom>
          <a:noFill/>
          <a:ln>
            <a:noFill/>
          </a:ln>
        </p:spPr>
        <p:txBody>
          <a:bodyPr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14FD7-F15B-45BB-A5AA-5D0F6303F383}" type="slidenum">
              <a:rPr kumimoji="0" lang="fr-FR" sz="750" b="1" i="0" u="none" strike="noStrike" kern="1200" cap="none" spc="-1" normalizeH="0" baseline="0" noProof="0">
                <a:ln>
                  <a:noFill/>
                </a:ln>
                <a:solidFill>
                  <a:srgbClr val="000000"/>
                </a:solidFill>
                <a:effectLst/>
                <a:uLnTx/>
                <a:uFillTx/>
                <a:latin typeface="Marianne"/>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750" b="0" i="0" u="none" strike="noStrike" kern="1200" cap="none" spc="-1" normalizeH="0" baseline="0" noProof="0">
              <a:ln>
                <a:noFill/>
              </a:ln>
              <a:solidFill>
                <a:prstClr val="black"/>
              </a:solidFill>
              <a:effectLst/>
              <a:uLnTx/>
              <a:uFillTx/>
              <a:latin typeface="Times New Roman"/>
            </a:endParaRPr>
          </a:p>
        </p:txBody>
      </p:sp>
      <p:sp>
        <p:nvSpPr>
          <p:cNvPr id="9"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sp>
        <p:nvSpPr>
          <p:cNvPr id="8" name="CustomShape 1"/>
          <p:cNvSpPr/>
          <p:nvPr/>
        </p:nvSpPr>
        <p:spPr>
          <a:xfrm>
            <a:off x="2613600" y="1665000"/>
            <a:ext cx="2570400" cy="423000"/>
          </a:xfrm>
          <a:prstGeom prst="rect">
            <a:avLst/>
          </a:prstGeom>
          <a:gradFill>
            <a:gsLst>
              <a:gs pos="0">
                <a:srgbClr val="FFFF00"/>
              </a:gs>
              <a:gs pos="100000">
                <a:schemeClr val="accent1">
                  <a:tint val="44500"/>
                  <a:satMod val="160000"/>
                  <a:tint val="23500"/>
                  <a:satMod val="160000"/>
                </a:scheme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Arial"/>
                <a:ea typeface="DejaVu Sans"/>
              </a:rPr>
              <a:t>CTP de 2014 sans plan d’inspection</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10" name="CustomShape 2"/>
          <p:cNvSpPr/>
          <p:nvPr/>
        </p:nvSpPr>
        <p:spPr>
          <a:xfrm>
            <a:off x="6377516" y="4057778"/>
            <a:ext cx="2405764"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FFFFFF"/>
                </a:solidFill>
                <a:effectLst/>
                <a:uLnTx/>
                <a:uFill>
                  <a:solidFill>
                    <a:srgbClr val="FFFFFF"/>
                  </a:solidFill>
                </a:uFill>
                <a:latin typeface="Arial"/>
                <a:ea typeface="DejaVu Sans"/>
              </a:rPr>
              <a:t>Nouvelle périodicité</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11" name="TextShape 3"/>
          <p:cNvSpPr txBox="1"/>
          <p:nvPr/>
        </p:nvSpPr>
        <p:spPr>
          <a:xfrm>
            <a:off x="4341960" y="552240"/>
            <a:ext cx="1583640" cy="245880"/>
          </a:xfrm>
          <a:prstGeom prst="rect">
            <a:avLst/>
          </a:prstGeom>
          <a:noFill/>
          <a:ln>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a:ln>
                  <a:noFill/>
                </a:ln>
                <a:solidFill>
                  <a:srgbClr val="000000"/>
                </a:solidFill>
                <a:effectLst/>
                <a:uLnTx/>
                <a:uFill>
                  <a:solidFill>
                    <a:srgbClr val="FFFFFF"/>
                  </a:solidFill>
                </a:uFill>
                <a:latin typeface="Marianne"/>
              </a:rPr>
              <a:t> 1</a:t>
            </a:r>
            <a:r>
              <a:rPr kumimoji="0" lang="fr-FR" sz="1600" b="0" i="0" u="none" strike="noStrike" kern="1200" cap="none" spc="-1" normalizeH="0" baseline="30000" noProof="0">
                <a:ln>
                  <a:noFill/>
                </a:ln>
                <a:solidFill>
                  <a:srgbClr val="000000"/>
                </a:solidFill>
                <a:effectLst/>
                <a:uLnTx/>
                <a:uFill>
                  <a:solidFill>
                    <a:srgbClr val="FFFFFF"/>
                  </a:solidFill>
                </a:uFill>
                <a:latin typeface="Marianne"/>
              </a:rPr>
              <a:t>er</a:t>
            </a:r>
            <a:r>
              <a:rPr kumimoji="0" lang="fr-FR" sz="1600" b="0" i="0" u="none" strike="noStrike" kern="1200" cap="none" spc="-1" normalizeH="0" baseline="0" noProof="0">
                <a:ln>
                  <a:noFill/>
                </a:ln>
                <a:solidFill>
                  <a:srgbClr val="000000"/>
                </a:solidFill>
                <a:effectLst/>
                <a:uLnTx/>
                <a:uFill>
                  <a:solidFill>
                    <a:srgbClr val="FFFFFF"/>
                  </a:solidFill>
                </a:uFill>
                <a:latin typeface="Marianne"/>
              </a:rPr>
              <a:t> janvier 2021</a:t>
            </a:r>
            <a:endParaRPr kumimoji="0" lang="fr-FR" sz="32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2" name="CustomShape 4"/>
          <p:cNvSpPr/>
          <p:nvPr/>
        </p:nvSpPr>
        <p:spPr>
          <a:xfrm>
            <a:off x="3775246" y="4049135"/>
            <a:ext cx="2369780" cy="33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Arial"/>
                <a:ea typeface="DejaVu Sans"/>
              </a:rPr>
              <a:t>Ancienne  périodicité</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13" name="CustomShape 5"/>
          <p:cNvSpPr/>
          <p:nvPr/>
        </p:nvSpPr>
        <p:spPr>
          <a:xfrm>
            <a:off x="5117040" y="792360"/>
            <a:ext cx="16560" cy="83628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14" name="CustomShape 6"/>
          <p:cNvSpPr/>
          <p:nvPr/>
        </p:nvSpPr>
        <p:spPr>
          <a:xfrm>
            <a:off x="109080" y="957960"/>
            <a:ext cx="2771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a:ln>
                  <a:noFill/>
                </a:ln>
                <a:solidFill>
                  <a:srgbClr val="000000"/>
                </a:solidFill>
                <a:effectLst/>
                <a:uLnTx/>
                <a:uFill>
                  <a:solidFill>
                    <a:srgbClr val="FFFFFF"/>
                  </a:solidFill>
                </a:uFill>
                <a:latin typeface="Marianne"/>
                <a:ea typeface="DejaVu Sans"/>
              </a:rPr>
              <a:t>CTP du 07/07/2014</a:t>
            </a:r>
            <a:endParaRPr kumimoji="0" lang="fr-FR"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5" name="Line 7"/>
          <p:cNvSpPr/>
          <p:nvPr/>
        </p:nvSpPr>
        <p:spPr>
          <a:xfrm>
            <a:off x="35280" y="1593000"/>
            <a:ext cx="8569080" cy="72000"/>
          </a:xfrm>
          <a:prstGeom prst="line">
            <a:avLst/>
          </a:prstGeom>
          <a:ln w="25560">
            <a:solidFill>
              <a:srgbClr val="00563F"/>
            </a:solidFill>
            <a:round/>
          </a:ln>
        </p:spPr>
        <p:style>
          <a:lnRef idx="1">
            <a:schemeClr val="accent1"/>
          </a:lnRef>
          <a:fillRef idx="0">
            <a:schemeClr val="accent1"/>
          </a:fillRef>
          <a:effectRef idx="0">
            <a:schemeClr val="accent1"/>
          </a:effectRef>
          <a:fontRef idx="minor"/>
        </p:style>
      </p:sp>
      <p:sp>
        <p:nvSpPr>
          <p:cNvPr id="16" name="CustomShape 10"/>
          <p:cNvSpPr/>
          <p:nvPr/>
        </p:nvSpPr>
        <p:spPr>
          <a:xfrm>
            <a:off x="5573880" y="2815560"/>
            <a:ext cx="3209400" cy="76556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rPr>
              <a:t>PI rédigé a</a:t>
            </a: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u plus tard</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à la première IP/RP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après le 1</a:t>
            </a:r>
            <a:r>
              <a:rPr kumimoji="0" lang="fr-FR" sz="1600" b="0" i="1" u="none" strike="noStrike" kern="1200" cap="none" spc="-1" normalizeH="0" baseline="30000" noProof="0" dirty="0">
                <a:ln>
                  <a:noFill/>
                </a:ln>
                <a:solidFill>
                  <a:srgbClr val="000000"/>
                </a:solidFill>
                <a:effectLst/>
                <a:uLnTx/>
                <a:uFill>
                  <a:solidFill>
                    <a:srgbClr val="FFFFFF"/>
                  </a:solidFill>
                </a:uFill>
                <a:latin typeface="Marianne"/>
                <a:ea typeface="DejaVu Sans"/>
              </a:rPr>
              <a:t>er</a:t>
            </a: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 janvier 2021</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17" name="CustomShape 11"/>
          <p:cNvSpPr/>
          <p:nvPr/>
        </p:nvSpPr>
        <p:spPr>
          <a:xfrm>
            <a:off x="5700240" y="1339920"/>
            <a:ext cx="2771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a:ln>
                  <a:noFill/>
                </a:ln>
                <a:solidFill>
                  <a:srgbClr val="000000"/>
                </a:solidFill>
                <a:effectLst/>
                <a:uLnTx/>
                <a:uFill>
                  <a:solidFill>
                    <a:srgbClr val="FFFFFF"/>
                  </a:solidFill>
                </a:uFill>
                <a:latin typeface="Marianne"/>
                <a:ea typeface="DejaVu Sans"/>
              </a:rPr>
              <a:t>CTP du 23/07/2020</a:t>
            </a:r>
            <a:endParaRPr kumimoji="0" lang="fr-FR"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8" name="TextShape 12"/>
          <p:cNvSpPr txBox="1"/>
          <p:nvPr/>
        </p:nvSpPr>
        <p:spPr>
          <a:xfrm>
            <a:off x="1264320" y="546120"/>
            <a:ext cx="1385640" cy="245880"/>
          </a:xfrm>
          <a:prstGeom prst="rect">
            <a:avLst/>
          </a:prstGeom>
          <a:noFill/>
          <a:ln>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
                  <a:solidFill>
                    <a:srgbClr val="FFFFFF"/>
                  </a:solidFill>
                </a:uFill>
                <a:latin typeface="Marianne"/>
              </a:rPr>
              <a:t> 22 août 2020</a:t>
            </a:r>
            <a:endParaRPr kumimoji="0" lang="fr-FR" sz="32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19" name="CustomShape 13"/>
          <p:cNvSpPr/>
          <p:nvPr/>
        </p:nvSpPr>
        <p:spPr>
          <a:xfrm>
            <a:off x="1957320" y="792360"/>
            <a:ext cx="360" cy="83628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20" name="CustomShape 14"/>
          <p:cNvSpPr/>
          <p:nvPr/>
        </p:nvSpPr>
        <p:spPr>
          <a:xfrm>
            <a:off x="2303280" y="1333800"/>
            <a:ext cx="2771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a:ln>
                  <a:noFill/>
                </a:ln>
                <a:solidFill>
                  <a:srgbClr val="000000"/>
                </a:solidFill>
                <a:effectLst/>
                <a:uLnTx/>
                <a:uFill>
                  <a:solidFill>
                    <a:srgbClr val="FFFFFF"/>
                  </a:solidFill>
                </a:uFill>
                <a:latin typeface="Marianne"/>
                <a:ea typeface="DejaVu Sans"/>
              </a:rPr>
              <a:t>CTP du 23/07/2020</a:t>
            </a:r>
            <a:endParaRPr kumimoji="0" lang="fr-FR"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21" name="CustomShape 15"/>
          <p:cNvSpPr/>
          <p:nvPr/>
        </p:nvSpPr>
        <p:spPr>
          <a:xfrm>
            <a:off x="2329200" y="966960"/>
            <a:ext cx="27716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a:ln>
                  <a:noFill/>
                </a:ln>
                <a:solidFill>
                  <a:srgbClr val="000000"/>
                </a:solidFill>
                <a:effectLst/>
                <a:uLnTx/>
                <a:uFill>
                  <a:solidFill>
                    <a:srgbClr val="FFFFFF"/>
                  </a:solidFill>
                </a:uFill>
                <a:latin typeface="Marianne"/>
                <a:ea typeface="DejaVu Sans"/>
              </a:rPr>
              <a:t>CTP du 07/07/2014</a:t>
            </a:r>
            <a:endParaRPr kumimoji="0" lang="fr-FR"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22" name="CustomShape 16"/>
          <p:cNvSpPr/>
          <p:nvPr/>
        </p:nvSpPr>
        <p:spPr>
          <a:xfrm>
            <a:off x="5184000" y="4471309"/>
            <a:ext cx="3690040" cy="283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FFFFFF"/>
                </a:solidFill>
                <a:effectLst/>
                <a:uLnTx/>
                <a:uFill>
                  <a:solidFill>
                    <a:srgbClr val="FFFFFF"/>
                  </a:solidFill>
                </a:uFill>
                <a:latin typeface="Arial"/>
                <a:ea typeface="DejaVu Sans"/>
              </a:rPr>
              <a:t>Application CTP 2020 dans son intégralité</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23" name="CustomShape 17"/>
          <p:cNvSpPr/>
          <p:nvPr/>
        </p:nvSpPr>
        <p:spPr>
          <a:xfrm>
            <a:off x="336240" y="2571480"/>
            <a:ext cx="7340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IP/RP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24" name="CustomShape 18"/>
          <p:cNvSpPr/>
          <p:nvPr/>
        </p:nvSpPr>
        <p:spPr>
          <a:xfrm>
            <a:off x="705600" y="2406240"/>
            <a:ext cx="5522040" cy="165240"/>
          </a:xfrm>
          <a:prstGeom prst="rect">
            <a:avLst/>
          </a:prstGeom>
          <a:gradFill>
            <a:gsLst>
              <a:gs pos="0">
                <a:srgbClr val="FFFF00"/>
              </a:gs>
              <a:gs pos="100000">
                <a:schemeClr val="accent1">
                  <a:tint val="44500"/>
                  <a:satMod val="160000"/>
                  <a:tint val="23500"/>
                  <a:satMod val="160000"/>
                </a:scheme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
                  <a:solidFill>
                    <a:srgbClr val="FFFFFF"/>
                  </a:solidFill>
                </a:uFill>
                <a:latin typeface="Arial"/>
                <a:ea typeface="DejaVu Sans"/>
              </a:rPr>
              <a:t>CTP de 2014</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25" name="CustomShape 22"/>
          <p:cNvSpPr/>
          <p:nvPr/>
        </p:nvSpPr>
        <p:spPr>
          <a:xfrm>
            <a:off x="2241000" y="1994400"/>
            <a:ext cx="734040" cy="2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1" normalizeH="0" baseline="0" noProof="0" dirty="0">
                <a:ln>
                  <a:noFill/>
                </a:ln>
                <a:solidFill>
                  <a:srgbClr val="000000"/>
                </a:solidFill>
                <a:effectLst/>
                <a:uLnTx/>
                <a:uFill>
                  <a:solidFill>
                    <a:srgbClr val="FFFFFF"/>
                  </a:solidFill>
                </a:uFill>
                <a:latin typeface="Marianne"/>
                <a:ea typeface="DejaVu Sans"/>
              </a:rPr>
              <a:t>IP/RP</a:t>
            </a:r>
            <a:endParaRPr kumimoji="0" lang="fr-FR"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26" name="CustomShape 23"/>
          <p:cNvSpPr/>
          <p:nvPr/>
        </p:nvSpPr>
        <p:spPr>
          <a:xfrm>
            <a:off x="2608200" y="1629000"/>
            <a:ext cx="360" cy="36396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27" name="CustomShape 24"/>
          <p:cNvSpPr/>
          <p:nvPr/>
        </p:nvSpPr>
        <p:spPr>
          <a:xfrm>
            <a:off x="5184000" y="1820520"/>
            <a:ext cx="3959640" cy="172800"/>
          </a:xfrm>
          <a:prstGeom prst="rect">
            <a:avLst/>
          </a:prstGeom>
          <a:gradFill>
            <a:gsLst>
              <a:gs pos="0">
                <a:srgbClr val="00B050"/>
              </a:gs>
              <a:gs pos="100000">
                <a:schemeClr val="accent1">
                  <a:tint val="44500"/>
                  <a:satMod val="160000"/>
                  <a:tint val="23500"/>
                  <a:satMod val="160000"/>
                </a:scheme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FF0000"/>
                </a:solidFill>
                <a:effectLst/>
                <a:uLnTx/>
                <a:uFill>
                  <a:solidFill>
                    <a:srgbClr val="FFFFFF"/>
                  </a:solidFill>
                </a:uFill>
                <a:latin typeface="Marianne"/>
                <a:ea typeface="DejaVu Sans"/>
              </a:rPr>
              <a:t>CTP 2020</a:t>
            </a:r>
            <a:endParaRPr kumimoji="0" lang="fr-FR" sz="1800" b="0" i="0" u="none" strike="noStrike" kern="1200" cap="none" spc="-1" normalizeH="0" baseline="0" noProof="0" dirty="0">
              <a:ln>
                <a:noFill/>
              </a:ln>
              <a:solidFill>
                <a:srgbClr val="FF0000"/>
              </a:solidFill>
              <a:effectLst/>
              <a:uLnTx/>
              <a:uFill>
                <a:solidFill>
                  <a:srgbClr val="FFFFFF"/>
                </a:solidFill>
              </a:uFill>
              <a:latin typeface="Arial"/>
            </a:endParaRPr>
          </a:p>
        </p:txBody>
      </p:sp>
      <p:sp>
        <p:nvSpPr>
          <p:cNvPr id="28" name="CustomShape 25"/>
          <p:cNvSpPr/>
          <p:nvPr/>
        </p:nvSpPr>
        <p:spPr>
          <a:xfrm>
            <a:off x="703080" y="1593000"/>
            <a:ext cx="360" cy="97704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29" name="CustomShape 27"/>
          <p:cNvSpPr/>
          <p:nvPr/>
        </p:nvSpPr>
        <p:spPr>
          <a:xfrm>
            <a:off x="5191740" y="2484270"/>
            <a:ext cx="3973680" cy="165240"/>
          </a:xfrm>
          <a:prstGeom prst="rect">
            <a:avLst/>
          </a:prstGeom>
          <a:gradFill>
            <a:gsLst>
              <a:gs pos="0">
                <a:srgbClr val="00B050"/>
              </a:gs>
              <a:gs pos="100000">
                <a:schemeClr val="accent1">
                  <a:tint val="44500"/>
                  <a:satMod val="160000"/>
                  <a:tint val="23500"/>
                  <a:satMod val="160000"/>
                </a:scheme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FF0000"/>
                </a:solidFill>
                <a:effectLst/>
                <a:uLnTx/>
                <a:uFill>
                  <a:solidFill>
                    <a:srgbClr val="FFFFFF"/>
                  </a:solidFill>
                </a:uFill>
                <a:latin typeface="Marianne"/>
                <a:ea typeface="DejaVu Sans"/>
              </a:rPr>
              <a:t>CTP 2020</a:t>
            </a:r>
            <a:endParaRPr kumimoji="0" lang="fr-FR" sz="1800" b="0" i="0" u="none" strike="noStrike" kern="1200" cap="none" spc="-1" normalizeH="0" baseline="0" noProof="0" dirty="0">
              <a:ln>
                <a:noFill/>
              </a:ln>
              <a:solidFill>
                <a:srgbClr val="FF0000"/>
              </a:solidFill>
              <a:effectLst/>
              <a:uLnTx/>
              <a:uFill>
                <a:solidFill>
                  <a:srgbClr val="FFFFFF"/>
                </a:solidFill>
              </a:uFill>
              <a:latin typeface="Arial"/>
            </a:endParaRPr>
          </a:p>
        </p:txBody>
      </p:sp>
      <p:sp>
        <p:nvSpPr>
          <p:cNvPr id="30" name="CustomShape 28"/>
          <p:cNvSpPr/>
          <p:nvPr/>
        </p:nvSpPr>
        <p:spPr>
          <a:xfrm flipH="1" flipV="1">
            <a:off x="6185999" y="2483460"/>
            <a:ext cx="1122305" cy="33210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31" name="CustomShape 29"/>
          <p:cNvSpPr/>
          <p:nvPr/>
        </p:nvSpPr>
        <p:spPr>
          <a:xfrm flipV="1">
            <a:off x="7308304" y="1903320"/>
            <a:ext cx="827336" cy="912240"/>
          </a:xfrm>
          <a:custGeom>
            <a:avLst/>
            <a:gdLst/>
            <a:ahLst/>
            <a:cxnLst/>
            <a:rect l="l" t="t" r="r" b="b"/>
            <a:pathLst>
              <a:path w="21600" h="21600">
                <a:moveTo>
                  <a:pt x="0" y="0"/>
                </a:moveTo>
                <a:lnTo>
                  <a:pt x="21600" y="21600"/>
                </a:lnTo>
              </a:path>
            </a:pathLst>
          </a:custGeom>
          <a:noFill/>
          <a:ln w="19080">
            <a:solidFill>
              <a:srgbClr val="FF0000"/>
            </a:solidFill>
            <a:round/>
            <a:tailEnd type="arrow" w="med" len="med"/>
          </a:ln>
        </p:spPr>
        <p:style>
          <a:lnRef idx="1">
            <a:schemeClr val="accent1"/>
          </a:lnRef>
          <a:fillRef idx="0">
            <a:schemeClr val="accent1"/>
          </a:fillRef>
          <a:effectRef idx="0">
            <a:schemeClr val="accent1"/>
          </a:effectRef>
          <a:fontRef idx="minor"/>
        </p:style>
      </p:sp>
      <p:sp>
        <p:nvSpPr>
          <p:cNvPr id="32" name="CustomShape 8"/>
          <p:cNvSpPr/>
          <p:nvPr/>
        </p:nvSpPr>
        <p:spPr>
          <a:xfrm>
            <a:off x="6185999" y="2116440"/>
            <a:ext cx="0" cy="577080"/>
          </a:xfrm>
          <a:custGeom>
            <a:avLst/>
            <a:gdLst/>
            <a:ahLst/>
            <a:cxnLst/>
            <a:rect l="l" t="t" r="r" b="b"/>
            <a:pathLst>
              <a:path w="21600" h="21600">
                <a:moveTo>
                  <a:pt x="0" y="0"/>
                </a:moveTo>
                <a:lnTo>
                  <a:pt x="21600" y="21600"/>
                </a:lnTo>
              </a:path>
            </a:pathLst>
          </a:custGeom>
          <a:noFill/>
          <a:ln w="44280">
            <a:solidFill>
              <a:srgbClr val="FF0000"/>
            </a:solidFill>
            <a:round/>
            <a:headEnd type="diamond" w="med" len="med"/>
            <a:tailEnd type="diamond" w="med" len="med"/>
          </a:ln>
        </p:spPr>
        <p:style>
          <a:lnRef idx="1">
            <a:schemeClr val="accent1"/>
          </a:lnRef>
          <a:fillRef idx="0">
            <a:schemeClr val="accent1"/>
          </a:fillRef>
          <a:effectRef idx="0">
            <a:schemeClr val="accent1"/>
          </a:effectRef>
          <a:fontRef idx="minor"/>
        </p:style>
      </p:sp>
      <p:sp>
        <p:nvSpPr>
          <p:cNvPr id="33" name="CustomShape 8"/>
          <p:cNvSpPr/>
          <p:nvPr/>
        </p:nvSpPr>
        <p:spPr>
          <a:xfrm>
            <a:off x="8135640" y="1661400"/>
            <a:ext cx="0" cy="577080"/>
          </a:xfrm>
          <a:custGeom>
            <a:avLst/>
            <a:gdLst/>
            <a:ahLst/>
            <a:cxnLst/>
            <a:rect l="l" t="t" r="r" b="b"/>
            <a:pathLst>
              <a:path w="21600" h="21600">
                <a:moveTo>
                  <a:pt x="0" y="0"/>
                </a:moveTo>
                <a:lnTo>
                  <a:pt x="21600" y="21600"/>
                </a:lnTo>
              </a:path>
            </a:pathLst>
          </a:custGeom>
          <a:noFill/>
          <a:ln w="44280">
            <a:solidFill>
              <a:srgbClr val="FF0000"/>
            </a:solidFill>
            <a:round/>
            <a:headEnd type="diamond" w="med" len="med"/>
            <a:tailEnd type="diamond" w="med" len="med"/>
          </a:ln>
        </p:spPr>
        <p:style>
          <a:lnRef idx="1">
            <a:schemeClr val="accent1"/>
          </a:lnRef>
          <a:fillRef idx="0">
            <a:schemeClr val="accent1"/>
          </a:fillRef>
          <a:effectRef idx="0">
            <a:schemeClr val="accent1"/>
          </a:effectRef>
          <a:fontRef idx="minor"/>
        </p:style>
      </p:sp>
      <p:sp>
        <p:nvSpPr>
          <p:cNvPr id="34" name="CustomShape 8"/>
          <p:cNvSpPr/>
          <p:nvPr/>
        </p:nvSpPr>
        <p:spPr>
          <a:xfrm flipH="1">
            <a:off x="6226640" y="4057778"/>
            <a:ext cx="0" cy="360000"/>
          </a:xfrm>
          <a:custGeom>
            <a:avLst/>
            <a:gdLst/>
            <a:ahLst/>
            <a:cxnLst/>
            <a:rect l="l" t="t" r="r" b="b"/>
            <a:pathLst>
              <a:path w="21600" h="21600">
                <a:moveTo>
                  <a:pt x="0" y="0"/>
                </a:moveTo>
                <a:lnTo>
                  <a:pt x="21600" y="21600"/>
                </a:lnTo>
              </a:path>
            </a:pathLst>
          </a:custGeom>
          <a:noFill/>
          <a:ln w="44280">
            <a:solidFill>
              <a:srgbClr val="FF0000"/>
            </a:solidFill>
            <a:round/>
            <a:headEnd type="diamond" w="med" len="med"/>
            <a:tailEnd type="diamond" w="med" len="med"/>
          </a:ln>
        </p:spPr>
        <p:style>
          <a:lnRef idx="1">
            <a:schemeClr val="accent1"/>
          </a:lnRef>
          <a:fillRef idx="0">
            <a:schemeClr val="accent1"/>
          </a:fillRef>
          <a:effectRef idx="0">
            <a:schemeClr val="accent1"/>
          </a:effectRef>
          <a:fontRef idx="minor"/>
        </p:style>
      </p:sp>
      <p:cxnSp>
        <p:nvCxnSpPr>
          <p:cNvPr id="35" name="Connecteur droit 34"/>
          <p:cNvCxnSpPr/>
          <p:nvPr/>
        </p:nvCxnSpPr>
        <p:spPr>
          <a:xfrm>
            <a:off x="323528" y="3867894"/>
            <a:ext cx="871296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7335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3" grpId="0"/>
      <p:bldP spid="24" grpId="0" animBg="1"/>
      <p:bldP spid="25" grpId="0"/>
      <p:bldP spid="27" grpId="0" animBg="1"/>
      <p:bldP spid="2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1121320"/>
            <a:ext cx="8423640" cy="276999"/>
          </a:xfrm>
        </p:spPr>
        <p:txBody>
          <a:bodyPr/>
          <a:lstStyle/>
          <a:p>
            <a:r>
              <a:rPr lang="fr-FR" b="1" dirty="0"/>
              <a:t>Merci de votre attention</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8788" y="1707654"/>
            <a:ext cx="2657587" cy="2573964"/>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644" y="1426146"/>
            <a:ext cx="4749288" cy="3357534"/>
          </a:xfrm>
          <a:prstGeom prst="rect">
            <a:avLst/>
          </a:prstGeom>
        </p:spPr>
      </p:pic>
      <p:sp>
        <p:nvSpPr>
          <p:cNvPr id="6" name="TextShape 6"/>
          <p:cNvSpPr txBox="1"/>
          <p:nvPr/>
        </p:nvSpPr>
        <p:spPr>
          <a:xfrm>
            <a:off x="360000" y="4783680"/>
            <a:ext cx="5903640" cy="359640"/>
          </a:xfrm>
          <a:prstGeom prst="rect">
            <a:avLst/>
          </a:prstGeom>
          <a:noFill/>
          <a:ln>
            <a:noFill/>
          </a:ln>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1" normalizeH="0" baseline="0" noProof="0" dirty="0">
                <a:ln>
                  <a:noFill/>
                </a:ln>
                <a:solidFill>
                  <a:srgbClr val="000000"/>
                </a:solidFill>
                <a:effectLst/>
                <a:uLnTx/>
                <a:uFillTx/>
                <a:latin typeface="Marianne"/>
              </a:rPr>
              <a:t>Pôle de compétence Appareils à Pression</a:t>
            </a:r>
            <a:endParaRPr kumimoji="0" lang="fr-FR" sz="750" b="0" i="0" u="none" strike="noStrike" kern="1200" cap="none" spc="-1" normalizeH="0" baseline="0" noProof="0" dirty="0">
              <a:ln>
                <a:noFill/>
              </a:ln>
              <a:solidFill>
                <a:prstClr val="black"/>
              </a:solidFill>
              <a:effectLst/>
              <a:uLnTx/>
              <a:uFillTx/>
              <a:latin typeface="Times New Roman"/>
            </a:endParaRPr>
          </a:p>
        </p:txBody>
      </p:sp>
    </p:spTree>
    <p:extLst>
      <p:ext uri="{BB962C8B-B14F-4D97-AF65-F5344CB8AC3E}">
        <p14:creationId xmlns:p14="http://schemas.microsoft.com/office/powerpoint/2010/main" val="88867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QUESTIONS - RÉPONSES</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fld id="{0A3E6A07-2853-F242-A33C-1C6BF55C2298}" type="slidenum">
              <a:rPr lang="fr-FR" smtClean="0"/>
              <a:t>82</a:t>
            </a:fld>
            <a:endParaRPr lang="fr-FR"/>
          </a:p>
        </p:txBody>
      </p:sp>
    </p:spTree>
    <p:extLst>
      <p:ext uri="{BB962C8B-B14F-4D97-AF65-F5344CB8AC3E}">
        <p14:creationId xmlns:p14="http://schemas.microsoft.com/office/powerpoint/2010/main" val="10656055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1BA7B6-B8CD-6D4A-AB08-4D5255A605B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197C1F-B414-D549-ACBE-B669A0C2917E}"/>
              </a:ext>
            </a:extLst>
          </p:cNvPr>
          <p:cNvSpPr>
            <a:spLocks noGrp="1"/>
          </p:cNvSpPr>
          <p:nvPr>
            <p:ph type="sldNum" sz="quarter" idx="12"/>
          </p:nvPr>
        </p:nvSpPr>
        <p:spPr/>
        <p:txBody>
          <a:bodyPr/>
          <a:lstStyle/>
          <a:p>
            <a:fld id="{0A3E6A07-2853-F242-A33C-1C6BF55C2298}" type="slidenum">
              <a:rPr lang="fr-FR" smtClean="0"/>
              <a:t>83</a:t>
            </a:fld>
            <a:endParaRPr lang="fr-FR"/>
          </a:p>
        </p:txBody>
      </p:sp>
      <p:pic>
        <p:nvPicPr>
          <p:cNvPr id="7" name="Image 6">
            <a:extLst>
              <a:ext uri="{FF2B5EF4-FFF2-40B4-BE49-F238E27FC236}">
                <a16:creationId xmlns:a16="http://schemas.microsoft.com/office/drawing/2014/main" id="{CFF9CF0A-0FC5-2D4D-9F3A-ABC95026F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44" y="200176"/>
            <a:ext cx="4959611" cy="2927487"/>
          </a:xfrm>
          <a:prstGeom prst="rect">
            <a:avLst/>
          </a:prstGeom>
        </p:spPr>
      </p:pic>
      <p:pic>
        <p:nvPicPr>
          <p:cNvPr id="9" name="Image 8">
            <a:extLst>
              <a:ext uri="{FF2B5EF4-FFF2-40B4-BE49-F238E27FC236}">
                <a16:creationId xmlns:a16="http://schemas.microsoft.com/office/drawing/2014/main" id="{3A011084-6929-7445-8DE4-EC479EBF85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1" y="1080421"/>
            <a:ext cx="3667924" cy="2701870"/>
          </a:xfrm>
          <a:prstGeom prst="rect">
            <a:avLst/>
          </a:prstGeom>
        </p:spPr>
      </p:pic>
      <p:sp>
        <p:nvSpPr>
          <p:cNvPr id="10" name="Ellipse 9">
            <a:extLst>
              <a:ext uri="{FF2B5EF4-FFF2-40B4-BE49-F238E27FC236}">
                <a16:creationId xmlns:a16="http://schemas.microsoft.com/office/drawing/2014/main" id="{8232E9FC-D06F-2647-8CE8-879C88A0D515}"/>
              </a:ext>
            </a:extLst>
          </p:cNvPr>
          <p:cNvSpPr/>
          <p:nvPr/>
        </p:nvSpPr>
        <p:spPr>
          <a:xfrm>
            <a:off x="3023755" y="2265218"/>
            <a:ext cx="1548245" cy="54032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78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6C0599-CC41-FD47-B6DB-673A69588D16}"/>
              </a:ext>
            </a:extLst>
          </p:cNvPr>
          <p:cNvSpPr>
            <a:spLocks noGrp="1"/>
          </p:cNvSpPr>
          <p:nvPr>
            <p:ph idx="1"/>
          </p:nvPr>
        </p:nvSpPr>
        <p:spPr/>
        <p:txBody>
          <a:bodyPr/>
          <a:lstStyle/>
          <a:p>
            <a:pPr marL="0" indent="0" algn="ctr">
              <a:buNone/>
            </a:pPr>
            <a:endParaRPr lang="fr-FR" dirty="0">
              <a:hlinkClick r:id="rId2"/>
            </a:endParaRPr>
          </a:p>
          <a:p>
            <a:pPr marL="0" indent="0" algn="ctr">
              <a:buNone/>
            </a:pPr>
            <a:endParaRPr lang="fr-FR">
              <a:hlinkClick r:id="rId2"/>
            </a:endParaRPr>
          </a:p>
          <a:p>
            <a:pPr marL="0" indent="0" algn="ctr">
              <a:buNone/>
            </a:pPr>
            <a:r>
              <a:rPr lang="fr-FR">
                <a:hlinkClick r:id="rId2"/>
              </a:rPr>
              <a:t>ctp-usnef</a:t>
            </a:r>
            <a:r>
              <a:rPr lang="fr-FR" dirty="0">
                <a:hlinkClick r:id="rId2"/>
              </a:rPr>
              <a:t>@lachainelogistiquedufroid.fr</a:t>
            </a:r>
            <a:r>
              <a:rPr lang="fr-FR" dirty="0"/>
              <a:t> </a:t>
            </a:r>
          </a:p>
        </p:txBody>
      </p:sp>
      <p:sp>
        <p:nvSpPr>
          <p:cNvPr id="6" name="Titre 5">
            <a:extLst>
              <a:ext uri="{FF2B5EF4-FFF2-40B4-BE49-F238E27FC236}">
                <a16:creationId xmlns:a16="http://schemas.microsoft.com/office/drawing/2014/main" id="{DC406512-5DEA-B843-ACD6-005E848E76BF}"/>
              </a:ext>
            </a:extLst>
          </p:cNvPr>
          <p:cNvSpPr>
            <a:spLocks noGrp="1"/>
          </p:cNvSpPr>
          <p:nvPr>
            <p:ph type="title"/>
          </p:nvPr>
        </p:nvSpPr>
        <p:spPr/>
        <p:txBody>
          <a:bodyPr/>
          <a:lstStyle/>
          <a:p>
            <a:r>
              <a:rPr lang="fr-FR" dirty="0"/>
              <a:t>FAQ</a:t>
            </a:r>
          </a:p>
        </p:txBody>
      </p:sp>
      <p:sp>
        <p:nvSpPr>
          <p:cNvPr id="4" name="Espace réservé du pied de page 3">
            <a:extLst>
              <a:ext uri="{FF2B5EF4-FFF2-40B4-BE49-F238E27FC236}">
                <a16:creationId xmlns:a16="http://schemas.microsoft.com/office/drawing/2014/main" id="{915CAF7D-CCDA-BF4D-8661-212E53C74C8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5A3C6B8-1CEA-784C-A4E8-FCB861F77F24}"/>
              </a:ext>
            </a:extLst>
          </p:cNvPr>
          <p:cNvSpPr>
            <a:spLocks noGrp="1"/>
          </p:cNvSpPr>
          <p:nvPr>
            <p:ph type="sldNum" sz="quarter" idx="12"/>
          </p:nvPr>
        </p:nvSpPr>
        <p:spPr/>
        <p:txBody>
          <a:bodyPr/>
          <a:lstStyle/>
          <a:p>
            <a:fld id="{0A3E6A07-2853-F242-A33C-1C6BF55C2298}" type="slidenum">
              <a:rPr lang="fr-FR" smtClean="0"/>
              <a:t>84</a:t>
            </a:fld>
            <a:endParaRPr lang="fr-FR"/>
          </a:p>
        </p:txBody>
      </p:sp>
    </p:spTree>
    <p:extLst>
      <p:ext uri="{BB962C8B-B14F-4D97-AF65-F5344CB8AC3E}">
        <p14:creationId xmlns:p14="http://schemas.microsoft.com/office/powerpoint/2010/main" val="1887843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780CFBE-642D-C04F-A2DD-C9893FC7F18E}"/>
              </a:ext>
            </a:extLst>
          </p:cNvPr>
          <p:cNvSpPr>
            <a:spLocks noGrp="1"/>
          </p:cNvSpPr>
          <p:nvPr>
            <p:ph idx="1"/>
          </p:nvPr>
        </p:nvSpPr>
        <p:spPr/>
        <p:txBody>
          <a:bodyPr/>
          <a:lstStyle/>
          <a:p>
            <a:pPr marL="0" indent="0" algn="ctr">
              <a:buNone/>
            </a:pPr>
            <a:r>
              <a:rPr lang="fr-FR" dirty="0"/>
              <a:t>5 rue Kepler – 75116 Paris</a:t>
            </a:r>
          </a:p>
          <a:p>
            <a:pPr marL="0" indent="0" algn="ctr">
              <a:buNone/>
            </a:pPr>
            <a:r>
              <a:rPr lang="fr-FR" dirty="0"/>
              <a:t>01 53 04 16 80</a:t>
            </a:r>
          </a:p>
          <a:p>
            <a:pPr marL="0" indent="0" algn="ctr">
              <a:buNone/>
            </a:pPr>
            <a:r>
              <a:rPr lang="fr-FR" dirty="0">
                <a:hlinkClick r:id="rId2"/>
              </a:rPr>
              <a:t>usnef@lachainelogistiquedufroid.fr</a:t>
            </a:r>
            <a:endParaRPr lang="fr-FR" dirty="0"/>
          </a:p>
          <a:p>
            <a:pPr marL="0" indent="0" algn="ctr">
              <a:buNone/>
            </a:pPr>
            <a:r>
              <a:rPr lang="fr-FR" dirty="0">
                <a:hlinkClick r:id="rId3"/>
              </a:rPr>
              <a:t>www.usnef.fr</a:t>
            </a:r>
            <a:endParaRPr lang="fr-FR" dirty="0"/>
          </a:p>
          <a:p>
            <a:pPr marL="0" indent="0" algn="ctr">
              <a:buNone/>
            </a:pPr>
            <a:endParaRPr lang="fr-FR" dirty="0"/>
          </a:p>
          <a:p>
            <a:pPr marL="0" indent="0" algn="ctr">
              <a:buNone/>
            </a:pPr>
            <a:endParaRPr lang="fr-FR" dirty="0"/>
          </a:p>
        </p:txBody>
      </p:sp>
      <p:sp>
        <p:nvSpPr>
          <p:cNvPr id="3" name="Titre 2">
            <a:extLst>
              <a:ext uri="{FF2B5EF4-FFF2-40B4-BE49-F238E27FC236}">
                <a16:creationId xmlns:a16="http://schemas.microsoft.com/office/drawing/2014/main" id="{68F60EFB-237B-BF4E-8A45-07B9758AD546}"/>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D197BF1F-9E43-1B44-91D6-F055A9454D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81EE5A2-C599-E94B-A114-124AA84BF1DC}"/>
              </a:ext>
            </a:extLst>
          </p:cNvPr>
          <p:cNvSpPr>
            <a:spLocks noGrp="1"/>
          </p:cNvSpPr>
          <p:nvPr>
            <p:ph type="sldNum" sz="quarter" idx="12"/>
          </p:nvPr>
        </p:nvSpPr>
        <p:spPr/>
        <p:txBody>
          <a:bodyPr/>
          <a:lstStyle/>
          <a:p>
            <a:fld id="{0A3E6A07-2853-F242-A33C-1C6BF55C2298}" type="slidenum">
              <a:rPr lang="fr-FR" smtClean="0"/>
              <a:t>85</a:t>
            </a:fld>
            <a:endParaRPr lang="fr-FR"/>
          </a:p>
        </p:txBody>
      </p:sp>
      <p:pic>
        <p:nvPicPr>
          <p:cNvPr id="6" name="Espace réservé du contenu 5">
            <a:extLst>
              <a:ext uri="{FF2B5EF4-FFF2-40B4-BE49-F238E27FC236}">
                <a16:creationId xmlns:a16="http://schemas.microsoft.com/office/drawing/2014/main" id="{D6F24247-7D0F-F14A-8B16-64B061908B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5435" y="3242857"/>
            <a:ext cx="806372" cy="806372"/>
          </a:xfrm>
          <a:prstGeom prst="rect">
            <a:avLst/>
          </a:prstGeom>
        </p:spPr>
      </p:pic>
    </p:spTree>
    <p:extLst>
      <p:ext uri="{BB962C8B-B14F-4D97-AF65-F5344CB8AC3E}">
        <p14:creationId xmlns:p14="http://schemas.microsoft.com/office/powerpoint/2010/main" val="260810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79EAA87-737F-2748-8287-C1C8F85304A6}"/>
              </a:ext>
            </a:extLst>
          </p:cNvPr>
          <p:cNvSpPr>
            <a:spLocks noGrp="1"/>
          </p:cNvSpPr>
          <p:nvPr>
            <p:ph type="title"/>
          </p:nvPr>
        </p:nvSpPr>
        <p:spPr/>
        <p:txBody>
          <a:bodyPr/>
          <a:lstStyle/>
          <a:p>
            <a:r>
              <a:rPr lang="fr-FR" dirty="0"/>
              <a:t>QUESTIONS - RÉPONSES</a:t>
            </a:r>
          </a:p>
        </p:txBody>
      </p:sp>
      <p:sp>
        <p:nvSpPr>
          <p:cNvPr id="7" name="Espace réservé du texte 6">
            <a:extLst>
              <a:ext uri="{FF2B5EF4-FFF2-40B4-BE49-F238E27FC236}">
                <a16:creationId xmlns:a16="http://schemas.microsoft.com/office/drawing/2014/main" id="{C54F2225-915B-FC4A-B349-C7B58372B506}"/>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419BB09-17C0-3E49-A154-E740A7DC7E1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alibri Light"/>
              <a:ea typeface="+mn-ea"/>
              <a:cs typeface="Calibri Light"/>
            </a:endParaRPr>
          </a:p>
        </p:txBody>
      </p:sp>
      <p:sp>
        <p:nvSpPr>
          <p:cNvPr id="5" name="Espace réservé du numéro de diapositive 4">
            <a:extLst>
              <a:ext uri="{FF2B5EF4-FFF2-40B4-BE49-F238E27FC236}">
                <a16:creationId xmlns:a16="http://schemas.microsoft.com/office/drawing/2014/main" id="{B936BA06-8E92-7843-A1E2-D248E69C6F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E6A07-2853-F242-A33C-1C6BF55C2298}"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2479221"/>
      </p:ext>
    </p:extLst>
  </p:cSld>
  <p:clrMapOvr>
    <a:masterClrMapping/>
  </p:clrMapOvr>
</p:sld>
</file>

<file path=ppt/theme/theme1.xml><?xml version="1.0" encoding="utf-8"?>
<a:theme xmlns:a="http://schemas.openxmlformats.org/drawingml/2006/main" name="Thème par défau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NEF.potx" id="{B1C92E23-A18D-A84E-8156-FE296BAE55F8}" vid="{2B93E8FD-71A3-9742-8772-67D52BF8364D}"/>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0_10_jj_modèle _marianne_">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1_2020_10_jj_modèle _marianne_">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 par défaut</Template>
  <TotalTime>713</TotalTime>
  <Words>5682</Words>
  <Application>Microsoft Macintosh PowerPoint</Application>
  <PresentationFormat>Affichage à l'écran (16:9)</PresentationFormat>
  <Paragraphs>907</Paragraphs>
  <Slides>85</Slides>
  <Notes>40</Notes>
  <HiddenSlides>0</HiddenSlides>
  <MMClips>0</MMClips>
  <ScaleCrop>false</ScaleCrop>
  <HeadingPairs>
    <vt:vector size="6" baseType="variant">
      <vt:variant>
        <vt:lpstr>Polices utilisées</vt:lpstr>
      </vt:variant>
      <vt:variant>
        <vt:i4>16</vt:i4>
      </vt:variant>
      <vt:variant>
        <vt:lpstr>Thème</vt:lpstr>
      </vt:variant>
      <vt:variant>
        <vt:i4>10</vt:i4>
      </vt:variant>
      <vt:variant>
        <vt:lpstr>Titres des diapositives</vt:lpstr>
      </vt:variant>
      <vt:variant>
        <vt:i4>85</vt:i4>
      </vt:variant>
    </vt:vector>
  </HeadingPairs>
  <TitlesOfParts>
    <vt:vector size="111" baseType="lpstr">
      <vt:lpstr>AR CENA</vt:lpstr>
      <vt:lpstr>Arial</vt:lpstr>
      <vt:lpstr>Arial Nova Cond Light</vt:lpstr>
      <vt:lpstr>ArialNarrow</vt:lpstr>
      <vt:lpstr>Calibri</vt:lpstr>
      <vt:lpstr>Calibri Light</vt:lpstr>
      <vt:lpstr>Cambria</vt:lpstr>
      <vt:lpstr>Courier New</vt:lpstr>
      <vt:lpstr>DejaVu Sans</vt:lpstr>
      <vt:lpstr>Marianne</vt:lpstr>
      <vt:lpstr>Symbol</vt:lpstr>
      <vt:lpstr>Times New Roman</vt:lpstr>
      <vt:lpstr>Trebuchet MS</vt:lpstr>
      <vt:lpstr>UniversalMath1 BT</vt:lpstr>
      <vt:lpstr>Wingdings</vt:lpstr>
      <vt:lpstr>Wingdings 3</vt:lpstr>
      <vt:lpstr>Thème par défaut</vt:lpstr>
      <vt:lpstr>2020_10_jj_modèle _marianne_</vt:lpstr>
      <vt:lpstr>Office Theme</vt:lpstr>
      <vt:lpstr>1_Office Theme</vt:lpstr>
      <vt:lpstr>2_Office Theme</vt:lpstr>
      <vt:lpstr>Facette</vt:lpstr>
      <vt:lpstr>1_2020_10_jj_modèle _marianne_</vt:lpstr>
      <vt:lpstr>3_Office Theme</vt:lpstr>
      <vt:lpstr>4_Office Theme</vt:lpstr>
      <vt:lpstr>5_Office Theme</vt:lpstr>
      <vt:lpstr>CTP SYSTÈMES FRIGORIFIQUES</vt:lpstr>
      <vt:lpstr>Programme</vt:lpstr>
      <vt:lpstr>Présentation PowerPoint</vt:lpstr>
      <vt:lpstr>Présentation PowerPoint</vt:lpstr>
      <vt:lpstr>Présentation PowerPoint</vt:lpstr>
      <vt:lpstr>Présentation PowerPoint</vt:lpstr>
      <vt:lpstr>Présentation PowerPoint</vt:lpstr>
      <vt:lpstr>Merci de votre attention</vt:lpstr>
      <vt:lpstr>QUESTIONS - RÉPONSES</vt:lpstr>
      <vt:lpstr>STRUCTURE DU NOUVEAU CTP</vt:lpstr>
      <vt:lpstr>TRAVAUX DE RÉVISION</vt:lpstr>
      <vt:lpstr>RÉUNIONS DE TRAVAIL</vt:lpstr>
      <vt:lpstr>CONSULTATION ÉPISTOLAIRE SCPAP</vt:lpstr>
      <vt:lpstr>CONTEXTE</vt:lpstr>
      <vt:lpstr>HISTORIQUE</vt:lpstr>
      <vt:lpstr>EVOLUTIONS RÉGLEMENTAIRES</vt:lpstr>
      <vt:lpstr>STRUCTURE DU NOUVEAU CTP</vt:lpstr>
      <vt:lpstr>EXIGENCES ESSENTIELLES</vt:lpstr>
      <vt:lpstr>SOMMAIRE</vt:lpstr>
      <vt:lpstr>ANNEXES</vt:lpstr>
      <vt:lpstr>Fiches Techniques hors reconnaissance BSERR 20-037 du 19 août 2020</vt:lpstr>
      <vt:lpstr>QUESTIONS - RÉPONSES</vt:lpstr>
      <vt:lpstr>INTÉGRATION DES EXIGENCES RÈGLEMENTAIRES DANS LE CTP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lpstr>QUESTIONS - RÉPONSES</vt:lpstr>
      <vt:lpstr>CTP des Systèmes Frigorifiques  du 23 juillet 2020 approuvé le 22/08/2020 au bulletin officiel selon la décision BSERR n°20-037 du 19 août 2020</vt:lpstr>
      <vt:lpstr>Avant propos : Beaucoup de changement sur les systèmes frigorifiques</vt:lpstr>
      <vt:lpstr>Les Nouveautés</vt:lpstr>
      <vt:lpstr>Avant propos : Philosophie Suivi en service des équipements sous pression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Évolutions</vt:lpstr>
      <vt:lpstr>A7- Dossier d’exploitation </vt:lpstr>
      <vt:lpstr>A7- Dossier d’exploitation</vt:lpstr>
      <vt:lpstr>A7- Dossier d’exploitation</vt:lpstr>
      <vt:lpstr>A7.2- Liste 6. III</vt:lpstr>
      <vt:lpstr>A1- La Vérification Initiale</vt:lpstr>
      <vt:lpstr>A1- La Vérification Initiale</vt:lpstr>
      <vt:lpstr>A- Date de 1ère mise en service</vt:lpstr>
      <vt:lpstr>A.1.3-la Vérification Initiale</vt:lpstr>
      <vt:lpstr>Fiche Technique n°2</vt:lpstr>
      <vt:lpstr>Les Évolutions (suite)</vt:lpstr>
      <vt:lpstr>Inspections Périodiques Périodicités ou intervalles entre chaque IP</vt:lpstr>
      <vt:lpstr>Inspections Périodiques Contenu des IP</vt:lpstr>
      <vt:lpstr>Inspections Périodiques A.2.2.3 Contrôles des accessoires de sécurité</vt:lpstr>
      <vt:lpstr>Requalifications Périodiques Périodicités ou intervalles entre chaque RP</vt:lpstr>
      <vt:lpstr>VI &amp; IP &amp; RP Conditions de préparation</vt:lpstr>
      <vt:lpstr>A.4. Examens complémentaires (HORS IP &amp; RP)</vt:lpstr>
      <vt:lpstr>A.6. Réparations / Modifications des Équipements</vt:lpstr>
      <vt:lpstr>A.6. Réparations / Modifications des Équipements FICHE TECHNIQUE N°9 Classification des interventions</vt:lpstr>
      <vt:lpstr>QUESTIONS - RÉPONSES</vt:lpstr>
      <vt:lpstr>Présentation PowerPoint</vt:lpstr>
      <vt:lpstr>Bases de l’approbation des plans d’inspection</vt:lpstr>
      <vt:lpstr>Approbation des plans d’inspection</vt:lpstr>
      <vt:lpstr>Approbation des plans d’inspection</vt:lpstr>
      <vt:lpstr>Approbation des plans d’inspection</vt:lpstr>
      <vt:lpstr>Approbation des plans d’inspection</vt:lpstr>
      <vt:lpstr>Approbation des plans d’inspection</vt:lpstr>
      <vt:lpstr>Approbation des plans d’inspection</vt:lpstr>
      <vt:lpstr>Approbation des plans d’inspection</vt:lpstr>
      <vt:lpstr>Merci de votre attention !</vt:lpstr>
      <vt:lpstr>QUESTIONS - RÉPONSES</vt:lpstr>
      <vt:lpstr>CALENDRIER D’APPLICATION DU CTP</vt:lpstr>
      <vt:lpstr>Présentation PowerPoint</vt:lpstr>
      <vt:lpstr>Présentation PowerPoint</vt:lpstr>
      <vt:lpstr>Présentation PowerPoint</vt:lpstr>
      <vt:lpstr>Merci de votre attention</vt:lpstr>
      <vt:lpstr>QUESTIONS - RÉPONSES</vt:lpstr>
      <vt:lpstr>Présentation PowerPoint</vt:lpstr>
      <vt:lpstr>FAQ</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CTP SYSTÈMES FRIGORIFIQUES</dc:title>
  <dc:creator>valerie Lasserre</dc:creator>
  <cp:lastModifiedBy>valerie Lasserre</cp:lastModifiedBy>
  <cp:revision>39</cp:revision>
  <dcterms:created xsi:type="dcterms:W3CDTF">2020-09-17T16:02:42Z</dcterms:created>
  <dcterms:modified xsi:type="dcterms:W3CDTF">2020-11-16T17:09:04Z</dcterms:modified>
</cp:coreProperties>
</file>